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4"/>
  </p:notesMasterIdLst>
  <p:sldIdLst>
    <p:sldId id="257" r:id="rId2"/>
    <p:sldId id="259" r:id="rId3"/>
    <p:sldId id="276" r:id="rId4"/>
    <p:sldId id="277" r:id="rId5"/>
    <p:sldId id="286" r:id="rId6"/>
    <p:sldId id="288" r:id="rId7"/>
    <p:sldId id="289" r:id="rId8"/>
    <p:sldId id="282" r:id="rId9"/>
    <p:sldId id="272" r:id="rId10"/>
    <p:sldId id="284" r:id="rId11"/>
    <p:sldId id="290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24" autoAdjust="0"/>
  </p:normalViewPr>
  <p:slideViewPr>
    <p:cSldViewPr>
      <p:cViewPr>
        <p:scale>
          <a:sx n="66" d="100"/>
          <a:sy n="66" d="100"/>
        </p:scale>
        <p:origin x="-150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75663458734696"/>
          <c:y val="6.3898887639045512E-2"/>
          <c:w val="0.74910670020414161"/>
          <c:h val="0.5470072490938632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5%  жеңілдігімен 50% алдын ала төлем кезінде кіріс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2017жыл</c:v>
                </c:pt>
                <c:pt idx="1">
                  <c:v>2018 жыл</c:v>
                </c:pt>
                <c:pt idx="2">
                  <c:v>2019 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4647400</c:v>
                </c:pt>
                <c:pt idx="1">
                  <c:v>5308600</c:v>
                </c:pt>
                <c:pt idx="2">
                  <c:v>5568425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217821184"/>
        <c:axId val="217965312"/>
      </c:lineChart>
      <c:catAx>
        <c:axId val="21782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7965312"/>
        <c:crosses val="autoZero"/>
        <c:auto val="1"/>
        <c:lblAlgn val="ctr"/>
        <c:lblOffset val="100"/>
        <c:noMultiLvlLbl val="0"/>
      </c:catAx>
      <c:valAx>
        <c:axId val="2179653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ru-RU" b="0"/>
                  <a:t>тенге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78211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1226075020009241"/>
          <c:y val="0.81703266796447493"/>
          <c:w val="0.5991182533188486"/>
          <c:h val="8.5100967545108749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75663458734669"/>
          <c:y val="6.3898887639045124E-2"/>
          <c:w val="0.74910670020414161"/>
          <c:h val="0.5470072490938632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10 % жеңілдігі бар 100% алдын ала төлем ақы кезіндегі кіріс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2017 жыл</c:v>
                </c:pt>
                <c:pt idx="1">
                  <c:v>2018 жыл</c:v>
                </c:pt>
                <c:pt idx="2">
                  <c:v>2019 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8805600</c:v>
                </c:pt>
                <c:pt idx="1">
                  <c:v>10058400</c:v>
                </c:pt>
                <c:pt idx="2">
                  <c:v>10550700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219696128"/>
        <c:axId val="219083520"/>
      </c:lineChart>
      <c:catAx>
        <c:axId val="21969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9083520"/>
        <c:crosses val="autoZero"/>
        <c:auto val="1"/>
        <c:lblAlgn val="ctr"/>
        <c:lblOffset val="100"/>
        <c:noMultiLvlLbl val="0"/>
      </c:catAx>
      <c:valAx>
        <c:axId val="2190835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ru-RU" b="0"/>
                  <a:t>тенге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96961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1226071282520145"/>
          <c:y val="0.87655372446841062"/>
          <c:w val="0.63860368631052766"/>
          <c:h val="8.864163531282756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E2A4B-86AD-4036-945D-9C5C4F941B67}" type="doc">
      <dgm:prSet loTypeId="urn:microsoft.com/office/officeart/2005/8/layout/vList6" loCatId="list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87119FE3-2A01-49AE-B89F-0B108F01311F}">
      <dgm:prSet phldrT="[Текст]" custT="1"/>
      <dgm:spPr/>
      <dgm:t>
        <a:bodyPr/>
        <a:lstStyle/>
        <a:p>
          <a:pPr algn="l"/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саудалық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FB92A01-A727-44BD-B2A9-8CEB245C4054}" type="parTrans" cxnId="{B651CAA9-18A1-4FDC-B45E-825B5D42B387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0848445-9D77-4A1E-9714-42D5D7D9364B}" type="sibTrans" cxnId="{B651CAA9-18A1-4FDC-B45E-825B5D42B387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3094F2-82FE-47B5-9FE9-A21F6D213B72}">
      <dgm:prSet phldrT="[Текст]"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Дебиторлық берешектің мазмұнына байланысты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72DA404-A149-43B4-A5F0-632EE4EA1396}" type="parTrans" cxnId="{A3BA4A2A-88BD-4A4A-AA2B-DC900F499362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6AC1E4-92F3-4900-97DD-DA310362F4CB}" type="sibTrans" cxnId="{A3BA4A2A-88BD-4A4A-AA2B-DC900F499362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11D598-35C2-4161-9C3B-60A5D4A6DDE5}">
      <dgm:prSet phldrT="[Текст]"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Дебиторлық берешектің уақытылы түсуіне байланысты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73510D4-7525-4B86-A96A-51B98C453837}" type="sibTrans" cxnId="{E3D6543C-924A-4AA2-9C5B-642A4DC38F34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85BBBF-D2CB-4C6D-B6CC-EF7259D90D4E}" type="parTrans" cxnId="{E3D6543C-924A-4AA2-9C5B-642A4DC38F34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1EF4A9-8507-4B97-9D44-4F74C6082F96}">
      <dgm:prSet phldrT="[Текст]"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Дебиторлық берешектің қалыптасу мерзіміне байланысты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FB4C1A1-565A-4AF8-9063-157F79E99207}" type="parTrans" cxnId="{A04FE8D5-2ED6-430D-BD81-5C8736C1A947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993535F-9AE8-4336-8542-01725FF4867E}" type="sibTrans" cxnId="{A04FE8D5-2ED6-430D-BD81-5C8736C1A947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02FDD46-F547-47CC-8E1D-7E17F8182385}">
      <dgm:prSet phldrT="[Текст]"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саудалық емес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CA03FB3-7D04-4E97-BDDC-762A714F5E3C}" type="parTrans" cxnId="{C398C0CF-814F-4913-91B5-9E4AE8BC7E0D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AB7C6D-03A0-4C69-BEF1-AB6C0104FDE0}" type="sibTrans" cxnId="{C398C0CF-814F-4913-91B5-9E4AE8BC7E0D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86722A-7DBC-489B-8E8F-3B9DBBED5416}">
      <dgm:prSet phldrT="[Текст]" custT="1"/>
      <dgm:spPr/>
      <dgm:t>
        <a:bodyPr/>
        <a:lstStyle/>
        <a:p>
          <a:pPr algn="l"/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1BE37-CB7A-4C5B-A7DF-775F606B1DF6}" type="parTrans" cxnId="{62CB3C11-B607-4012-B883-0FA0E06CFFB1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D4D6622-A066-444D-9F79-0CD7DE3151D9}" type="sibTrans" cxnId="{62CB3C11-B607-4012-B883-0FA0E06CFFB1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6E7A9BC-736D-40CE-86A7-63A9135F97C6}">
      <dgm:prSet custT="1"/>
      <dgm:spPr/>
      <dgm:t>
        <a:bodyPr/>
        <a:lstStyle/>
        <a:p>
          <a:pPr algn="l"/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қалыпты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BC2135F-0CE0-474F-A09E-4D73AB5CFBF7}" type="parTrans" cxnId="{AE534EA2-6777-4F64-982A-8E29739786E0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312FB4-28D3-4304-ADBB-F5E65C5F432E}" type="sibTrans" cxnId="{AE534EA2-6777-4F64-982A-8E29739786E0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F5D938D-DA38-4EA8-90C6-983B14934E43}">
      <dgm:prSet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мерзімі  өткен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81C1ABC-C3E3-440D-A84D-BD8019D36E9B}" type="parTrans" cxnId="{93CAD220-BCE5-4124-8B64-C9D6F3A700BF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7E36F9D-EE6F-4D43-928E-EC7C8CE11810}" type="sibTrans" cxnId="{93CAD220-BCE5-4124-8B64-C9D6F3A700BF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97B2D6-E1A2-4EB8-9AC0-B7AAA52009D2}">
      <dgm:prSet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қысқа мерзімді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3F06DC3-D4BC-4826-A100-46A9A4C0C6A5}" type="parTrans" cxnId="{E3452F73-B6C3-4788-B592-676851417313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F55382-3CAF-4F38-936D-127FC50C0B0C}" type="sibTrans" cxnId="{E3452F73-B6C3-4788-B592-676851417313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D698A6C-BD74-4D6B-A108-08FBA05C48B8}">
      <dgm:prSet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ұзақ мерзімді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66FD67C-8745-4093-BF81-76CCB0271BB5}" type="parTrans" cxnId="{EB3A24B9-0CFD-45CF-982F-7CF241F54D7B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0C91F3-1582-4527-BB42-B89473C2F3F3}" type="sibTrans" cxnId="{EB3A24B9-0CFD-45CF-982F-7CF241F54D7B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FDA15C-844F-4112-8A4F-26E1BF7A7ADA}">
      <dgm:prSet custT="1"/>
      <dgm:spPr/>
      <dgm:t>
        <a:bodyPr/>
        <a:lstStyle/>
        <a:p>
          <a:pPr algn="l"/>
          <a:r>
            <a:rPr lang="kk-KZ" sz="1400" dirty="0" smtClean="0">
              <a:latin typeface="Times New Roman" pitchFamily="18" charset="0"/>
              <a:cs typeface="Times New Roman" pitchFamily="18" charset="0"/>
            </a:rPr>
            <a:t>Дебиторлық берешектің мерзімі өткеніне байланысты 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25B95EA2-78DF-4E5F-B224-892066ED5B36}" type="parTrans" cxnId="{8C28582C-B33E-4D8A-B5EF-EB13C0886902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4F31ED5-9346-418B-B0FB-BC8902CC3A58}" type="sibTrans" cxnId="{8C28582C-B33E-4D8A-B5EF-EB13C0886902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0E7F896-895C-4A31-8D8D-63241C676BB7}">
      <dgm:prSet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күмәнді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8D961C05-FE78-4CB0-8C22-2BE6E41876C6}" type="parTrans" cxnId="{54F2849B-7CED-4ADB-B6B0-E61F99ECF346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8F2FF97-0CFD-434E-BD25-12438BA1E77C}" type="sibTrans" cxnId="{54F2849B-7CED-4ADB-B6B0-E61F99ECF346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6BDA21-4362-4FBB-BC53-F204AB984FA3}">
      <dgm:prSet custT="1"/>
      <dgm:spPr/>
      <dgm:t>
        <a:bodyPr/>
        <a:lstStyle/>
        <a:p>
          <a:pPr algn="l"/>
          <a:r>
            <a:rPr lang="ru-RU" sz="1400" smtClean="0">
              <a:latin typeface="Times New Roman" pitchFamily="18" charset="0"/>
              <a:cs typeface="Times New Roman" pitchFamily="18" charset="0"/>
            </a:rPr>
            <a:t>үмітсіз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0E9187A-E17F-43C7-937D-81BC2E5C8D08}" type="parTrans" cxnId="{3C4F67D6-FB56-45A8-89DA-C88C7932D0D0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6F6D59-CA7C-46AF-A7F4-B15D4F07CB21}" type="sibTrans" cxnId="{3C4F67D6-FB56-45A8-89DA-C88C7932D0D0}">
      <dgm:prSet/>
      <dgm:spPr/>
      <dgm:t>
        <a:bodyPr/>
        <a:lstStyle/>
        <a:p>
          <a:pPr algn="l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46F85D-0666-447C-ABE6-A7E86362BEDF}" type="pres">
      <dgm:prSet presAssocID="{6CDE2A4B-86AD-4036-945D-9C5C4F941B6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2C7ED03-BA43-4DEE-AA2F-1D49210EE3C3}" type="pres">
      <dgm:prSet presAssocID="{463094F2-82FE-47B5-9FE9-A21F6D213B72}" presName="linNode" presStyleCnt="0"/>
      <dgm:spPr/>
      <dgm:t>
        <a:bodyPr/>
        <a:lstStyle/>
        <a:p>
          <a:endParaRPr lang="ru-RU"/>
        </a:p>
      </dgm:t>
    </dgm:pt>
    <dgm:pt modelId="{C9767D41-05A7-44B8-8C6D-3115D4F57CE6}" type="pres">
      <dgm:prSet presAssocID="{463094F2-82FE-47B5-9FE9-A21F6D213B72}" presName="parentShp" presStyleLbl="node1" presStyleIdx="0" presStyleCnt="4" custScaleX="1452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265CDF-255D-47C9-AB74-D84B36C74F0E}" type="pres">
      <dgm:prSet presAssocID="{463094F2-82FE-47B5-9FE9-A21F6D213B72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2B794C-ECB4-4C28-855F-733929F1C714}" type="pres">
      <dgm:prSet presAssocID="{276AC1E4-92F3-4900-97DD-DA310362F4CB}" presName="spacing" presStyleCnt="0"/>
      <dgm:spPr/>
      <dgm:t>
        <a:bodyPr/>
        <a:lstStyle/>
        <a:p>
          <a:endParaRPr lang="ru-RU"/>
        </a:p>
      </dgm:t>
    </dgm:pt>
    <dgm:pt modelId="{AEF66051-BB7A-4A06-8A7E-07CE148674BA}" type="pres">
      <dgm:prSet presAssocID="{1611D598-35C2-4161-9C3B-60A5D4A6DDE5}" presName="linNode" presStyleCnt="0"/>
      <dgm:spPr/>
      <dgm:t>
        <a:bodyPr/>
        <a:lstStyle/>
        <a:p>
          <a:endParaRPr lang="ru-RU"/>
        </a:p>
      </dgm:t>
    </dgm:pt>
    <dgm:pt modelId="{3BCE4DA8-B761-471C-B7AC-CAB546885ED7}" type="pres">
      <dgm:prSet presAssocID="{1611D598-35C2-4161-9C3B-60A5D4A6DDE5}" presName="parentShp" presStyleLbl="node1" presStyleIdx="1" presStyleCnt="4" custScaleX="135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E9A27A-834F-4FDC-9D47-661E785C795C}" type="pres">
      <dgm:prSet presAssocID="{1611D598-35C2-4161-9C3B-60A5D4A6DDE5}" presName="childShp" presStyleLbl="bgAccFollowNode1" presStyleIdx="1" presStyleCnt="4" custScaleY="102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E3044-6E45-4BA5-AB05-A5E91F0EE0DD}" type="pres">
      <dgm:prSet presAssocID="{F73510D4-7525-4B86-A96A-51B98C453837}" presName="spacing" presStyleCnt="0"/>
      <dgm:spPr/>
      <dgm:t>
        <a:bodyPr/>
        <a:lstStyle/>
        <a:p>
          <a:endParaRPr lang="ru-RU"/>
        </a:p>
      </dgm:t>
    </dgm:pt>
    <dgm:pt modelId="{2A7BCB12-673F-4884-8576-1EBD511FE5DF}" type="pres">
      <dgm:prSet presAssocID="{AE1EF4A9-8507-4B97-9D44-4F74C6082F96}" presName="linNode" presStyleCnt="0"/>
      <dgm:spPr/>
      <dgm:t>
        <a:bodyPr/>
        <a:lstStyle/>
        <a:p>
          <a:endParaRPr lang="ru-RU"/>
        </a:p>
      </dgm:t>
    </dgm:pt>
    <dgm:pt modelId="{0200CAA9-61A2-411D-A5B0-D22A8512EDDF}" type="pres">
      <dgm:prSet presAssocID="{AE1EF4A9-8507-4B97-9D44-4F74C6082F96}" presName="parentShp" presStyleLbl="node1" presStyleIdx="2" presStyleCnt="4" custScaleX="135849" custLinFactNeighborY="-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CF10F5-F2F7-4C11-809F-096C836A89FB}" type="pres">
      <dgm:prSet presAssocID="{AE1EF4A9-8507-4B97-9D44-4F74C6082F96}" presName="childShp" presStyleLbl="bgAccFollowNode1" presStyleIdx="2" presStyleCnt="4" custLinFactNeighborX="147" custLinFactNeighborY="71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F40F37-DE9B-4745-9A72-0580E5FDB795}" type="pres">
      <dgm:prSet presAssocID="{C993535F-9AE8-4336-8542-01725FF4867E}" presName="spacing" presStyleCnt="0"/>
      <dgm:spPr/>
      <dgm:t>
        <a:bodyPr/>
        <a:lstStyle/>
        <a:p>
          <a:endParaRPr lang="ru-RU"/>
        </a:p>
      </dgm:t>
    </dgm:pt>
    <dgm:pt modelId="{03131C52-584E-4C6D-8A27-499036BB6BAB}" type="pres">
      <dgm:prSet presAssocID="{36FDA15C-844F-4112-8A4F-26E1BF7A7ADA}" presName="linNode" presStyleCnt="0"/>
      <dgm:spPr/>
      <dgm:t>
        <a:bodyPr/>
        <a:lstStyle/>
        <a:p>
          <a:endParaRPr lang="ru-RU"/>
        </a:p>
      </dgm:t>
    </dgm:pt>
    <dgm:pt modelId="{AD55C80C-BBED-46C6-93F5-018D81548DF9}" type="pres">
      <dgm:prSet presAssocID="{36FDA15C-844F-4112-8A4F-26E1BF7A7ADA}" presName="parentShp" presStyleLbl="node1" presStyleIdx="3" presStyleCnt="4" custScaleX="1264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2AA4D1-2D86-4378-ACF8-A3E3F76BB1AA}" type="pres">
      <dgm:prSet presAssocID="{36FDA15C-844F-4112-8A4F-26E1BF7A7ADA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9AAF39-F856-4FA0-A962-350F0CFA02E7}" type="presOf" srcId="{6B97B2D6-E1A2-4EB8-9AC0-B7AAA52009D2}" destId="{69CF10F5-F2F7-4C11-809F-096C836A89FB}" srcOrd="0" destOrd="0" presId="urn:microsoft.com/office/officeart/2005/8/layout/vList6"/>
    <dgm:cxn modelId="{F1B6771A-F09E-4522-B2A0-379211072E72}" type="presOf" srcId="{1611D598-35C2-4161-9C3B-60A5D4A6DDE5}" destId="{3BCE4DA8-B761-471C-B7AC-CAB546885ED7}" srcOrd="0" destOrd="0" presId="urn:microsoft.com/office/officeart/2005/8/layout/vList6"/>
    <dgm:cxn modelId="{E4A53B2A-0758-485F-933D-EBEF30D89CCC}" type="presOf" srcId="{56E7A9BC-736D-40CE-86A7-63A9135F97C6}" destId="{42E9A27A-834F-4FDC-9D47-661E785C795C}" srcOrd="0" destOrd="0" presId="urn:microsoft.com/office/officeart/2005/8/layout/vList6"/>
    <dgm:cxn modelId="{E3D6543C-924A-4AA2-9C5B-642A4DC38F34}" srcId="{6CDE2A4B-86AD-4036-945D-9C5C4F941B67}" destId="{1611D598-35C2-4161-9C3B-60A5D4A6DDE5}" srcOrd="1" destOrd="0" parTransId="{4E85BBBF-D2CB-4C6D-B6CC-EF7259D90D4E}" sibTransId="{F73510D4-7525-4B86-A96A-51B98C453837}"/>
    <dgm:cxn modelId="{B651CAA9-18A1-4FDC-B45E-825B5D42B387}" srcId="{463094F2-82FE-47B5-9FE9-A21F6D213B72}" destId="{87119FE3-2A01-49AE-B89F-0B108F01311F}" srcOrd="0" destOrd="0" parTransId="{6FB92A01-A727-44BD-B2A9-8CEB245C4054}" sibTransId="{F0848445-9D77-4A1E-9714-42D5D7D9364B}"/>
    <dgm:cxn modelId="{EDA5FE4C-C049-4400-B4CE-6A2E42D66604}" type="presOf" srcId="{6CDE2A4B-86AD-4036-945D-9C5C4F941B67}" destId="{4646F85D-0666-447C-ABE6-A7E86362BEDF}" srcOrd="0" destOrd="0" presId="urn:microsoft.com/office/officeart/2005/8/layout/vList6"/>
    <dgm:cxn modelId="{62CB3C11-B607-4012-B883-0FA0E06CFFB1}" srcId="{463094F2-82FE-47B5-9FE9-A21F6D213B72}" destId="{1286722A-7DBC-489B-8E8F-3B9DBBED5416}" srcOrd="2" destOrd="0" parTransId="{F9C1BE37-CB7A-4C5B-A7DF-775F606B1DF6}" sibTransId="{ED4D6622-A066-444D-9F79-0CD7DE3151D9}"/>
    <dgm:cxn modelId="{9C21A09D-A1F3-4F47-8602-829DB5293A4E}" type="presOf" srcId="{463094F2-82FE-47B5-9FE9-A21F6D213B72}" destId="{C9767D41-05A7-44B8-8C6D-3115D4F57CE6}" srcOrd="0" destOrd="0" presId="urn:microsoft.com/office/officeart/2005/8/layout/vList6"/>
    <dgm:cxn modelId="{CE130BE6-0277-462A-8A6F-27F310A50C8E}" type="presOf" srcId="{D76BDA21-4362-4FBB-BC53-F204AB984FA3}" destId="{542AA4D1-2D86-4378-ACF8-A3E3F76BB1AA}" srcOrd="0" destOrd="1" presId="urn:microsoft.com/office/officeart/2005/8/layout/vList6"/>
    <dgm:cxn modelId="{7C8E303B-1597-4FFE-AFB4-DB8224DF917A}" type="presOf" srcId="{1286722A-7DBC-489B-8E8F-3B9DBBED5416}" destId="{48265CDF-255D-47C9-AB74-D84B36C74F0E}" srcOrd="0" destOrd="2" presId="urn:microsoft.com/office/officeart/2005/8/layout/vList6"/>
    <dgm:cxn modelId="{EB3A24B9-0CFD-45CF-982F-7CF241F54D7B}" srcId="{AE1EF4A9-8507-4B97-9D44-4F74C6082F96}" destId="{5D698A6C-BD74-4D6B-A108-08FBA05C48B8}" srcOrd="1" destOrd="0" parTransId="{166FD67C-8745-4093-BF81-76CCB0271BB5}" sibTransId="{340C91F3-1582-4527-BB42-B89473C2F3F3}"/>
    <dgm:cxn modelId="{54F2849B-7CED-4ADB-B6B0-E61F99ECF346}" srcId="{36FDA15C-844F-4112-8A4F-26E1BF7A7ADA}" destId="{00E7F896-895C-4A31-8D8D-63241C676BB7}" srcOrd="0" destOrd="0" parTransId="{8D961C05-FE78-4CB0-8C22-2BE6E41876C6}" sibTransId="{78F2FF97-0CFD-434E-BD25-12438BA1E77C}"/>
    <dgm:cxn modelId="{B9A532F7-856E-410F-B330-F77937D60CFE}" type="presOf" srcId="{87119FE3-2A01-49AE-B89F-0B108F01311F}" destId="{48265CDF-255D-47C9-AB74-D84B36C74F0E}" srcOrd="0" destOrd="0" presId="urn:microsoft.com/office/officeart/2005/8/layout/vList6"/>
    <dgm:cxn modelId="{3C4F67D6-FB56-45A8-89DA-C88C7932D0D0}" srcId="{36FDA15C-844F-4112-8A4F-26E1BF7A7ADA}" destId="{D76BDA21-4362-4FBB-BC53-F204AB984FA3}" srcOrd="1" destOrd="0" parTransId="{F0E9187A-E17F-43C7-937D-81BC2E5C8D08}" sibTransId="{066F6D59-CA7C-46AF-A7F4-B15D4F07CB21}"/>
    <dgm:cxn modelId="{93CAD220-BCE5-4124-8B64-C9D6F3A700BF}" srcId="{1611D598-35C2-4161-9C3B-60A5D4A6DDE5}" destId="{2F5D938D-DA38-4EA8-90C6-983B14934E43}" srcOrd="1" destOrd="0" parTransId="{B81C1ABC-C3E3-440D-A84D-BD8019D36E9B}" sibTransId="{C7E36F9D-EE6F-4D43-928E-EC7C8CE11810}"/>
    <dgm:cxn modelId="{5F67DC79-CDC3-4D48-A06D-8F48CFFE8DC4}" type="presOf" srcId="{202FDD46-F547-47CC-8E1D-7E17F8182385}" destId="{48265CDF-255D-47C9-AB74-D84B36C74F0E}" srcOrd="0" destOrd="1" presId="urn:microsoft.com/office/officeart/2005/8/layout/vList6"/>
    <dgm:cxn modelId="{AE534EA2-6777-4F64-982A-8E29739786E0}" srcId="{1611D598-35C2-4161-9C3B-60A5D4A6DDE5}" destId="{56E7A9BC-736D-40CE-86A7-63A9135F97C6}" srcOrd="0" destOrd="0" parTransId="{6BC2135F-0CE0-474F-A09E-4D73AB5CFBF7}" sibTransId="{39312FB4-28D3-4304-ADBB-F5E65C5F432E}"/>
    <dgm:cxn modelId="{7D2940FF-27AE-48EB-B390-2B4664C2E12D}" type="presOf" srcId="{36FDA15C-844F-4112-8A4F-26E1BF7A7ADA}" destId="{AD55C80C-BBED-46C6-93F5-018D81548DF9}" srcOrd="0" destOrd="0" presId="urn:microsoft.com/office/officeart/2005/8/layout/vList6"/>
    <dgm:cxn modelId="{A3BA4A2A-88BD-4A4A-AA2B-DC900F499362}" srcId="{6CDE2A4B-86AD-4036-945D-9C5C4F941B67}" destId="{463094F2-82FE-47B5-9FE9-A21F6D213B72}" srcOrd="0" destOrd="0" parTransId="{F72DA404-A149-43B4-A5F0-632EE4EA1396}" sibTransId="{276AC1E4-92F3-4900-97DD-DA310362F4CB}"/>
    <dgm:cxn modelId="{8C28582C-B33E-4D8A-B5EF-EB13C0886902}" srcId="{6CDE2A4B-86AD-4036-945D-9C5C4F941B67}" destId="{36FDA15C-844F-4112-8A4F-26E1BF7A7ADA}" srcOrd="3" destOrd="0" parTransId="{25B95EA2-78DF-4E5F-B224-892066ED5B36}" sibTransId="{54F31ED5-9346-418B-B0FB-BC8902CC3A58}"/>
    <dgm:cxn modelId="{C8CB4CED-0519-4E14-9BA5-E69C140F8B91}" type="presOf" srcId="{2F5D938D-DA38-4EA8-90C6-983B14934E43}" destId="{42E9A27A-834F-4FDC-9D47-661E785C795C}" srcOrd="0" destOrd="1" presId="urn:microsoft.com/office/officeart/2005/8/layout/vList6"/>
    <dgm:cxn modelId="{E3452F73-B6C3-4788-B592-676851417313}" srcId="{AE1EF4A9-8507-4B97-9D44-4F74C6082F96}" destId="{6B97B2D6-E1A2-4EB8-9AC0-B7AAA52009D2}" srcOrd="0" destOrd="0" parTransId="{D3F06DC3-D4BC-4826-A100-46A9A4C0C6A5}" sibTransId="{05F55382-3CAF-4F38-936D-127FC50C0B0C}"/>
    <dgm:cxn modelId="{E2750229-3C13-4403-99BE-5E3A6EAF87BE}" type="presOf" srcId="{AE1EF4A9-8507-4B97-9D44-4F74C6082F96}" destId="{0200CAA9-61A2-411D-A5B0-D22A8512EDDF}" srcOrd="0" destOrd="0" presId="urn:microsoft.com/office/officeart/2005/8/layout/vList6"/>
    <dgm:cxn modelId="{A04FE8D5-2ED6-430D-BD81-5C8736C1A947}" srcId="{6CDE2A4B-86AD-4036-945D-9C5C4F941B67}" destId="{AE1EF4A9-8507-4B97-9D44-4F74C6082F96}" srcOrd="2" destOrd="0" parTransId="{7FB4C1A1-565A-4AF8-9063-157F79E99207}" sibTransId="{C993535F-9AE8-4336-8542-01725FF4867E}"/>
    <dgm:cxn modelId="{C398C0CF-814F-4913-91B5-9E4AE8BC7E0D}" srcId="{463094F2-82FE-47B5-9FE9-A21F6D213B72}" destId="{202FDD46-F547-47CC-8E1D-7E17F8182385}" srcOrd="1" destOrd="0" parTransId="{CCA03FB3-7D04-4E97-BDDC-762A714F5E3C}" sibTransId="{82AB7C6D-03A0-4C69-BEF1-AB6C0104FDE0}"/>
    <dgm:cxn modelId="{1A5FF68D-6606-4275-BC71-9E506A266BBA}" type="presOf" srcId="{00E7F896-895C-4A31-8D8D-63241C676BB7}" destId="{542AA4D1-2D86-4378-ACF8-A3E3F76BB1AA}" srcOrd="0" destOrd="0" presId="urn:microsoft.com/office/officeart/2005/8/layout/vList6"/>
    <dgm:cxn modelId="{9FFC14D9-858F-486D-9CF2-E320583C058D}" type="presOf" srcId="{5D698A6C-BD74-4D6B-A108-08FBA05C48B8}" destId="{69CF10F5-F2F7-4C11-809F-096C836A89FB}" srcOrd="0" destOrd="1" presId="urn:microsoft.com/office/officeart/2005/8/layout/vList6"/>
    <dgm:cxn modelId="{092CA015-E429-4689-8B95-3D0D60962481}" type="presParOf" srcId="{4646F85D-0666-447C-ABE6-A7E86362BEDF}" destId="{02C7ED03-BA43-4DEE-AA2F-1D49210EE3C3}" srcOrd="0" destOrd="0" presId="urn:microsoft.com/office/officeart/2005/8/layout/vList6"/>
    <dgm:cxn modelId="{53CC6083-E7DF-422C-A5D7-089C8124060B}" type="presParOf" srcId="{02C7ED03-BA43-4DEE-AA2F-1D49210EE3C3}" destId="{C9767D41-05A7-44B8-8C6D-3115D4F57CE6}" srcOrd="0" destOrd="0" presId="urn:microsoft.com/office/officeart/2005/8/layout/vList6"/>
    <dgm:cxn modelId="{A3DBCE46-C35B-4CE0-907C-A725BDD50067}" type="presParOf" srcId="{02C7ED03-BA43-4DEE-AA2F-1D49210EE3C3}" destId="{48265CDF-255D-47C9-AB74-D84B36C74F0E}" srcOrd="1" destOrd="0" presId="urn:microsoft.com/office/officeart/2005/8/layout/vList6"/>
    <dgm:cxn modelId="{C55BD6D5-2746-4AD0-A55B-B9991DAAE54B}" type="presParOf" srcId="{4646F85D-0666-447C-ABE6-A7E86362BEDF}" destId="{E52B794C-ECB4-4C28-855F-733929F1C714}" srcOrd="1" destOrd="0" presId="urn:microsoft.com/office/officeart/2005/8/layout/vList6"/>
    <dgm:cxn modelId="{50DE637D-C53C-4C8B-B59E-6033BCA6F3F6}" type="presParOf" srcId="{4646F85D-0666-447C-ABE6-A7E86362BEDF}" destId="{AEF66051-BB7A-4A06-8A7E-07CE148674BA}" srcOrd="2" destOrd="0" presId="urn:microsoft.com/office/officeart/2005/8/layout/vList6"/>
    <dgm:cxn modelId="{6667EC1E-C715-45E4-B321-BFE89A550DAA}" type="presParOf" srcId="{AEF66051-BB7A-4A06-8A7E-07CE148674BA}" destId="{3BCE4DA8-B761-471C-B7AC-CAB546885ED7}" srcOrd="0" destOrd="0" presId="urn:microsoft.com/office/officeart/2005/8/layout/vList6"/>
    <dgm:cxn modelId="{6187CD8B-B9EC-497A-BE91-1E3C2FB1D20A}" type="presParOf" srcId="{AEF66051-BB7A-4A06-8A7E-07CE148674BA}" destId="{42E9A27A-834F-4FDC-9D47-661E785C795C}" srcOrd="1" destOrd="0" presId="urn:microsoft.com/office/officeart/2005/8/layout/vList6"/>
    <dgm:cxn modelId="{6F3DEA4D-9EA4-4686-BC0A-E466C1205C51}" type="presParOf" srcId="{4646F85D-0666-447C-ABE6-A7E86362BEDF}" destId="{955E3044-6E45-4BA5-AB05-A5E91F0EE0DD}" srcOrd="3" destOrd="0" presId="urn:microsoft.com/office/officeart/2005/8/layout/vList6"/>
    <dgm:cxn modelId="{75950E33-737C-4EB5-90AB-8075A41AAD04}" type="presParOf" srcId="{4646F85D-0666-447C-ABE6-A7E86362BEDF}" destId="{2A7BCB12-673F-4884-8576-1EBD511FE5DF}" srcOrd="4" destOrd="0" presId="urn:microsoft.com/office/officeart/2005/8/layout/vList6"/>
    <dgm:cxn modelId="{04A70286-F508-4DEE-B75B-6AFE0D26BAEA}" type="presParOf" srcId="{2A7BCB12-673F-4884-8576-1EBD511FE5DF}" destId="{0200CAA9-61A2-411D-A5B0-D22A8512EDDF}" srcOrd="0" destOrd="0" presId="urn:microsoft.com/office/officeart/2005/8/layout/vList6"/>
    <dgm:cxn modelId="{587BEE57-8F56-4E53-AC38-C2A769315A86}" type="presParOf" srcId="{2A7BCB12-673F-4884-8576-1EBD511FE5DF}" destId="{69CF10F5-F2F7-4C11-809F-096C836A89FB}" srcOrd="1" destOrd="0" presId="urn:microsoft.com/office/officeart/2005/8/layout/vList6"/>
    <dgm:cxn modelId="{8B4489E5-C5C1-41FE-8205-5E19D04E8B02}" type="presParOf" srcId="{4646F85D-0666-447C-ABE6-A7E86362BEDF}" destId="{10F40F37-DE9B-4745-9A72-0580E5FDB795}" srcOrd="5" destOrd="0" presId="urn:microsoft.com/office/officeart/2005/8/layout/vList6"/>
    <dgm:cxn modelId="{AAE2AC08-AA9E-438B-AAF5-A10864B629D2}" type="presParOf" srcId="{4646F85D-0666-447C-ABE6-A7E86362BEDF}" destId="{03131C52-584E-4C6D-8A27-499036BB6BAB}" srcOrd="6" destOrd="0" presId="urn:microsoft.com/office/officeart/2005/8/layout/vList6"/>
    <dgm:cxn modelId="{CA8F1E8C-D8F4-41A3-8ED3-CEBC2D56FE28}" type="presParOf" srcId="{03131C52-584E-4C6D-8A27-499036BB6BAB}" destId="{AD55C80C-BBED-46C6-93F5-018D81548DF9}" srcOrd="0" destOrd="0" presId="urn:microsoft.com/office/officeart/2005/8/layout/vList6"/>
    <dgm:cxn modelId="{8CB1C5EC-1E32-4711-AB2D-8941938688C2}" type="presParOf" srcId="{03131C52-584E-4C6D-8A27-499036BB6BAB}" destId="{542AA4D1-2D86-4378-ACF8-A3E3F76BB1A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838E51-4EA9-4181-8E74-9942A0D8BF11}" type="doc">
      <dgm:prSet loTypeId="urn:microsoft.com/office/officeart/2005/8/layout/vList3#1" loCatId="list" qsTypeId="urn:microsoft.com/office/officeart/2005/8/quickstyle/simple1" qsCatId="simple" csTypeId="urn:microsoft.com/office/officeart/2005/8/colors/colorful3" csCatId="colorful" phldr="1"/>
      <dgm:spPr/>
    </dgm:pt>
    <dgm:pt modelId="{1B7C9110-58D0-4604-9ECF-BF1D2119351B}">
      <dgm:prSet phldrT="[Текст]" custT="1"/>
      <dgm:spPr/>
      <dgm:t>
        <a:bodyPr/>
        <a:lstStyle/>
        <a:p>
          <a:pPr algn="ctr"/>
          <a:r>
            <a:rPr lang="kk-KZ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алынуға тиісті берешектер (сатып алушылармен тапсырыс берушілердің берешектері);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A73106-3042-4AC6-AB71-F604F6BF54BA}" type="parTrans" cxnId="{3B28549D-52FA-40F3-8858-B65CA00BDFE2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B67F49-CE33-43FB-BB54-433E171FE321}" type="sibTrans" cxnId="{3B28549D-52FA-40F3-8858-B65CA00BDFE2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B6C62D-3C8A-41BD-BED8-35C51B49D5A2}">
      <dgm:prSet phldrT="[Текст]" custT="1"/>
      <dgm:spPr/>
      <dgm:t>
        <a:bodyPr/>
        <a:lstStyle/>
        <a:p>
          <a:pPr algn="ctr"/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ағымдағы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активтерді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сатып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үшін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төленген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аванстық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төлемдері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4E7BD8B-F396-4B70-A766-CD09042FAB98}" type="parTrans" cxnId="{5965E259-2F9C-4990-B6E1-3513BF4EAC30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112EDB8-095A-4C11-9485-A94EC050A608}" type="sibTrans" cxnId="{5965E259-2F9C-4990-B6E1-3513BF4EAC30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C7A8145-03DD-4022-AA96-37BF265F68E4}">
      <dgm:prSet phldrT="[Текст]" custT="1"/>
      <dgm:spPr/>
      <dgm:t>
        <a:bodyPr/>
        <a:lstStyle/>
        <a:p>
          <a:pPr algn="ctr"/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негізгі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шаруашылық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серіктестік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оның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еншілес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серіктестіктері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арасындағы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операциялар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нәтижесінде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пайда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болған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дебиторлық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берешектер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A25061-12E4-47DA-A8C8-165F2CDBDCFA}" type="parTrans" cxnId="{FEB3A502-0893-4F5C-BBC9-27B8CBE08D68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9485B9B-09BF-4DB7-B4FA-5BF42ADAAF3C}" type="sibTrans" cxnId="{FEB3A502-0893-4F5C-BBC9-27B8CBE08D68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E9D9A7-2404-475F-A542-B48A8240D68C}">
      <dgm:prSet custT="1"/>
      <dgm:spPr/>
      <dgm:t>
        <a:bodyPr/>
        <a:lstStyle/>
        <a:p>
          <a:pPr algn="ctr"/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кәсіпорынның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есеп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беруге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тиісті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тұлғаларының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б</a:t>
          </a:r>
          <a:r>
            <a:rPr lang="kk-KZ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ерешектері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D0D0FCB-4601-4592-81D1-C843EEC03A50}" type="parTrans" cxnId="{4C8ED58D-51E5-4740-AFA4-3BC582ACBC0C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457FEA-C70A-484C-9CB7-430259EB9630}" type="sibTrans" cxnId="{4C8ED58D-51E5-4740-AFA4-3BC582ACBC0C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8A3080-2847-4BE1-88C4-506D4ACAE599}">
      <dgm:prSet custT="1"/>
      <dgm:spPr/>
      <dgm:t>
        <a:bodyPr/>
        <a:lstStyle/>
        <a:p>
          <a:pPr algn="ctr"/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алынған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векселдер</a:t>
          </a:r>
          <a:r>
            <a:rPr lang="en-US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0204EA-E7E3-45E9-AB1E-92E498E16DAD}" type="parTrans" cxnId="{587A5F8E-3976-4137-89AC-9F187C57E3A6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3097C07-71FA-479F-AEA2-A094F4280968}" type="sibTrans" cxnId="{587A5F8E-3976-4137-89AC-9F187C57E3A6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5B96E64-F412-4B30-B4D2-216ABB34CF59}">
      <dgm:prSet custT="1"/>
      <dgm:spPr/>
      <dgm:t>
        <a:bodyPr/>
        <a:lstStyle/>
        <a:p>
          <a:pPr algn="ctr"/>
          <a:r>
            <a:rPr lang="ru-RU" sz="14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басқадай дебиторлық берешектер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1E294B3-DCB6-4652-9C2A-D24C30E6A4D5}" type="parTrans" cxnId="{A1DDDEA7-9B28-4D4C-AF6F-DCF7F47C4B68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8EC0131-B19F-46E3-9337-A6590AF31493}" type="sibTrans" cxnId="{A1DDDEA7-9B28-4D4C-AF6F-DCF7F47C4B68}">
      <dgm:prSet/>
      <dgm:spPr/>
      <dgm:t>
        <a:bodyPr/>
        <a:lstStyle/>
        <a:p>
          <a:pPr algn="ctr"/>
          <a:endParaRPr lang="ru-RU" sz="14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A805A2-0414-4C6B-8E93-CC832EDD3D5E}" type="pres">
      <dgm:prSet presAssocID="{86838E51-4EA9-4181-8E74-9942A0D8BF11}" presName="linearFlow" presStyleCnt="0">
        <dgm:presLayoutVars>
          <dgm:dir/>
          <dgm:resizeHandles val="exact"/>
        </dgm:presLayoutVars>
      </dgm:prSet>
      <dgm:spPr/>
    </dgm:pt>
    <dgm:pt modelId="{0D7BB5DA-DD13-4FA1-94CE-C59B2E16382C}" type="pres">
      <dgm:prSet presAssocID="{1B7C9110-58D0-4604-9ECF-BF1D2119351B}" presName="composite" presStyleCnt="0"/>
      <dgm:spPr/>
    </dgm:pt>
    <dgm:pt modelId="{35B0F657-5D44-436C-A1FC-C17D97BF4F22}" type="pres">
      <dgm:prSet presAssocID="{1B7C9110-58D0-4604-9ECF-BF1D2119351B}" presName="imgShp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C00000"/>
          </a:solidFill>
        </a:ln>
      </dgm:spPr>
    </dgm:pt>
    <dgm:pt modelId="{959BEDD2-5785-4A2D-AAD8-403BE882C07D}" type="pres">
      <dgm:prSet presAssocID="{1B7C9110-58D0-4604-9ECF-BF1D2119351B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365D4-0570-4564-93E7-167F43F8DE74}" type="pres">
      <dgm:prSet presAssocID="{B6B67F49-CE33-43FB-BB54-433E171FE321}" presName="spacing" presStyleCnt="0"/>
      <dgm:spPr/>
    </dgm:pt>
    <dgm:pt modelId="{FCA5BE93-C86F-4024-BE3D-6ECD481EC420}" type="pres">
      <dgm:prSet presAssocID="{138A3080-2847-4BE1-88C4-506D4ACAE599}" presName="composite" presStyleCnt="0"/>
      <dgm:spPr/>
    </dgm:pt>
    <dgm:pt modelId="{F553B40E-F58B-443C-AA6A-9A34A9B923BE}" type="pres">
      <dgm:prSet presAssocID="{138A3080-2847-4BE1-88C4-506D4ACAE599}" presName="imgShp" presStyleLbl="fgImgPlace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rgbClr val="C00000"/>
          </a:solidFill>
        </a:ln>
      </dgm:spPr>
    </dgm:pt>
    <dgm:pt modelId="{283C90A5-73F6-4978-9F9A-61D3C5B50EAB}" type="pres">
      <dgm:prSet presAssocID="{138A3080-2847-4BE1-88C4-506D4ACAE599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3E32B-FCB1-4827-BCA5-AD6C4F288BE0}" type="pres">
      <dgm:prSet presAssocID="{23097C07-71FA-479F-AEA2-A094F4280968}" presName="spacing" presStyleCnt="0"/>
      <dgm:spPr/>
    </dgm:pt>
    <dgm:pt modelId="{06894D91-2E31-4A3B-B711-1404FE6F4BE0}" type="pres">
      <dgm:prSet presAssocID="{A0E9D9A7-2404-475F-A542-B48A8240D68C}" presName="composite" presStyleCnt="0"/>
      <dgm:spPr/>
    </dgm:pt>
    <dgm:pt modelId="{B944DF85-1408-4B6A-84AC-0A9EC15B85F5}" type="pres">
      <dgm:prSet presAssocID="{A0E9D9A7-2404-475F-A542-B48A8240D68C}" presName="imgShp" presStyleLbl="fgImgPlace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rgbClr val="C00000"/>
          </a:solidFill>
        </a:ln>
      </dgm:spPr>
    </dgm:pt>
    <dgm:pt modelId="{76F811D3-E6EC-4FFA-977E-2DF7F3F59715}" type="pres">
      <dgm:prSet presAssocID="{A0E9D9A7-2404-475F-A542-B48A8240D68C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7519C7-889E-4433-B93A-9886B635E3CF}" type="pres">
      <dgm:prSet presAssocID="{39457FEA-C70A-484C-9CB7-430259EB9630}" presName="spacing" presStyleCnt="0"/>
      <dgm:spPr/>
    </dgm:pt>
    <dgm:pt modelId="{9A2A80C3-A472-49BF-927A-876F555C87BD}" type="pres">
      <dgm:prSet presAssocID="{ADB6C62D-3C8A-41BD-BED8-35C51B49D5A2}" presName="composite" presStyleCnt="0"/>
      <dgm:spPr/>
    </dgm:pt>
    <dgm:pt modelId="{DD0BD45D-FB3A-46EC-B985-D3E0D0DA3512}" type="pres">
      <dgm:prSet presAssocID="{ADB6C62D-3C8A-41BD-BED8-35C51B49D5A2}" presName="imgShp" presStyleLbl="fgImgPlace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rgbClr val="C00000"/>
          </a:solidFill>
        </a:ln>
      </dgm:spPr>
    </dgm:pt>
    <dgm:pt modelId="{50A6135E-BDB5-4127-A640-8FDDB00F9495}" type="pres">
      <dgm:prSet presAssocID="{ADB6C62D-3C8A-41BD-BED8-35C51B49D5A2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757D02-463D-452F-9112-99A3B6C4B0C1}" type="pres">
      <dgm:prSet presAssocID="{9112EDB8-095A-4C11-9485-A94EC050A608}" presName="spacing" presStyleCnt="0"/>
      <dgm:spPr/>
    </dgm:pt>
    <dgm:pt modelId="{050BB770-AC3A-4E56-B89B-C99B675B1126}" type="pres">
      <dgm:prSet presAssocID="{BC7A8145-03DD-4022-AA96-37BF265F68E4}" presName="composite" presStyleCnt="0"/>
      <dgm:spPr/>
    </dgm:pt>
    <dgm:pt modelId="{EB0AFD95-F8F4-4DB6-88C0-4CCA63A2DA3B}" type="pres">
      <dgm:prSet presAssocID="{BC7A8145-03DD-4022-AA96-37BF265F68E4}" presName="imgShp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solidFill>
            <a:srgbClr val="C00000"/>
          </a:solidFill>
        </a:ln>
      </dgm:spPr>
    </dgm:pt>
    <dgm:pt modelId="{7259C327-A604-4448-A215-BEB057131F46}" type="pres">
      <dgm:prSet presAssocID="{BC7A8145-03DD-4022-AA96-37BF265F68E4}" presName="txShp" presStyleLbl="node1" presStyleIdx="4" presStyleCnt="6" custScaleY="137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D7264C-7718-4E65-960A-3CE1B34D3857}" type="pres">
      <dgm:prSet presAssocID="{C9485B9B-09BF-4DB7-B4FA-5BF42ADAAF3C}" presName="spacing" presStyleCnt="0"/>
      <dgm:spPr/>
    </dgm:pt>
    <dgm:pt modelId="{DCA582F5-8DE9-4B7C-80B3-78A122EB4029}" type="pres">
      <dgm:prSet presAssocID="{A5B96E64-F412-4B30-B4D2-216ABB34CF59}" presName="composite" presStyleCnt="0"/>
      <dgm:spPr/>
    </dgm:pt>
    <dgm:pt modelId="{D1B71676-44C2-4981-AE6D-5B648552538C}" type="pres">
      <dgm:prSet presAssocID="{A5B96E64-F412-4B30-B4D2-216ABB34CF59}" presName="imgShp" presStyleLbl="fgImgPlace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  <a:ln>
          <a:solidFill>
            <a:srgbClr val="C00000"/>
          </a:solidFill>
        </a:ln>
      </dgm:spPr>
    </dgm:pt>
    <dgm:pt modelId="{31FAAC2F-81E0-4AEC-B309-6B61D1D6326A}" type="pres">
      <dgm:prSet presAssocID="{A5B96E64-F412-4B30-B4D2-216ABB34CF59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BC4A23-AE8D-4443-B2A2-202F86DB4CD1}" type="presOf" srcId="{86838E51-4EA9-4181-8E74-9942A0D8BF11}" destId="{31A805A2-0414-4C6B-8E93-CC832EDD3D5E}" srcOrd="0" destOrd="0" presId="urn:microsoft.com/office/officeart/2005/8/layout/vList3#1"/>
    <dgm:cxn modelId="{A1DDDEA7-9B28-4D4C-AF6F-DCF7F47C4B68}" srcId="{86838E51-4EA9-4181-8E74-9942A0D8BF11}" destId="{A5B96E64-F412-4B30-B4D2-216ABB34CF59}" srcOrd="5" destOrd="0" parTransId="{41E294B3-DCB6-4652-9C2A-D24C30E6A4D5}" sibTransId="{88EC0131-B19F-46E3-9337-A6590AF31493}"/>
    <dgm:cxn modelId="{FDB8634C-1A42-41A1-92F7-81406FA363BD}" type="presOf" srcId="{BC7A8145-03DD-4022-AA96-37BF265F68E4}" destId="{7259C327-A604-4448-A215-BEB057131F46}" srcOrd="0" destOrd="0" presId="urn:microsoft.com/office/officeart/2005/8/layout/vList3#1"/>
    <dgm:cxn modelId="{022E2503-9D96-483F-88CF-527EFDB0CFD1}" type="presOf" srcId="{ADB6C62D-3C8A-41BD-BED8-35C51B49D5A2}" destId="{50A6135E-BDB5-4127-A640-8FDDB00F9495}" srcOrd="0" destOrd="0" presId="urn:microsoft.com/office/officeart/2005/8/layout/vList3#1"/>
    <dgm:cxn modelId="{5965E259-2F9C-4990-B6E1-3513BF4EAC30}" srcId="{86838E51-4EA9-4181-8E74-9942A0D8BF11}" destId="{ADB6C62D-3C8A-41BD-BED8-35C51B49D5A2}" srcOrd="3" destOrd="0" parTransId="{04E7BD8B-F396-4B70-A766-CD09042FAB98}" sibTransId="{9112EDB8-095A-4C11-9485-A94EC050A608}"/>
    <dgm:cxn modelId="{4C8ED58D-51E5-4740-AFA4-3BC582ACBC0C}" srcId="{86838E51-4EA9-4181-8E74-9942A0D8BF11}" destId="{A0E9D9A7-2404-475F-A542-B48A8240D68C}" srcOrd="2" destOrd="0" parTransId="{BD0D0FCB-4601-4592-81D1-C843EEC03A50}" sibTransId="{39457FEA-C70A-484C-9CB7-430259EB9630}"/>
    <dgm:cxn modelId="{3B28549D-52FA-40F3-8858-B65CA00BDFE2}" srcId="{86838E51-4EA9-4181-8E74-9942A0D8BF11}" destId="{1B7C9110-58D0-4604-9ECF-BF1D2119351B}" srcOrd="0" destOrd="0" parTransId="{C5A73106-3042-4AC6-AB71-F604F6BF54BA}" sibTransId="{B6B67F49-CE33-43FB-BB54-433E171FE321}"/>
    <dgm:cxn modelId="{77010BB5-ED0A-4144-8F5D-4176101D3CE2}" type="presOf" srcId="{A0E9D9A7-2404-475F-A542-B48A8240D68C}" destId="{76F811D3-E6EC-4FFA-977E-2DF7F3F59715}" srcOrd="0" destOrd="0" presId="urn:microsoft.com/office/officeart/2005/8/layout/vList3#1"/>
    <dgm:cxn modelId="{8F87B0D7-B5E9-43E5-9CDA-122824DF2D2C}" type="presOf" srcId="{A5B96E64-F412-4B30-B4D2-216ABB34CF59}" destId="{31FAAC2F-81E0-4AEC-B309-6B61D1D6326A}" srcOrd="0" destOrd="0" presId="urn:microsoft.com/office/officeart/2005/8/layout/vList3#1"/>
    <dgm:cxn modelId="{FEB3A502-0893-4F5C-BBC9-27B8CBE08D68}" srcId="{86838E51-4EA9-4181-8E74-9942A0D8BF11}" destId="{BC7A8145-03DD-4022-AA96-37BF265F68E4}" srcOrd="4" destOrd="0" parTransId="{73A25061-12E4-47DA-A8C8-165F2CDBDCFA}" sibTransId="{C9485B9B-09BF-4DB7-B4FA-5BF42ADAAF3C}"/>
    <dgm:cxn modelId="{587A5F8E-3976-4137-89AC-9F187C57E3A6}" srcId="{86838E51-4EA9-4181-8E74-9942A0D8BF11}" destId="{138A3080-2847-4BE1-88C4-506D4ACAE599}" srcOrd="1" destOrd="0" parTransId="{690204EA-E7E3-45E9-AB1E-92E498E16DAD}" sibTransId="{23097C07-71FA-479F-AEA2-A094F4280968}"/>
    <dgm:cxn modelId="{38D95961-D91B-4B1E-9222-2F3F72A2C2DD}" type="presOf" srcId="{138A3080-2847-4BE1-88C4-506D4ACAE599}" destId="{283C90A5-73F6-4978-9F9A-61D3C5B50EAB}" srcOrd="0" destOrd="0" presId="urn:microsoft.com/office/officeart/2005/8/layout/vList3#1"/>
    <dgm:cxn modelId="{DE13719F-A72C-40F5-A201-849AF03FAF2A}" type="presOf" srcId="{1B7C9110-58D0-4604-9ECF-BF1D2119351B}" destId="{959BEDD2-5785-4A2D-AAD8-403BE882C07D}" srcOrd="0" destOrd="0" presId="urn:microsoft.com/office/officeart/2005/8/layout/vList3#1"/>
    <dgm:cxn modelId="{FC3C9C86-F368-48F0-BA3C-F6C05E792C6B}" type="presParOf" srcId="{31A805A2-0414-4C6B-8E93-CC832EDD3D5E}" destId="{0D7BB5DA-DD13-4FA1-94CE-C59B2E16382C}" srcOrd="0" destOrd="0" presId="urn:microsoft.com/office/officeart/2005/8/layout/vList3#1"/>
    <dgm:cxn modelId="{C6E650BB-30DF-411B-9042-7C77D3980DCA}" type="presParOf" srcId="{0D7BB5DA-DD13-4FA1-94CE-C59B2E16382C}" destId="{35B0F657-5D44-436C-A1FC-C17D97BF4F22}" srcOrd="0" destOrd="0" presId="urn:microsoft.com/office/officeart/2005/8/layout/vList3#1"/>
    <dgm:cxn modelId="{A024D582-7075-440C-A0F6-572F4BAE8D68}" type="presParOf" srcId="{0D7BB5DA-DD13-4FA1-94CE-C59B2E16382C}" destId="{959BEDD2-5785-4A2D-AAD8-403BE882C07D}" srcOrd="1" destOrd="0" presId="urn:microsoft.com/office/officeart/2005/8/layout/vList3#1"/>
    <dgm:cxn modelId="{57601286-BA81-474B-9ADA-D823B008EF1F}" type="presParOf" srcId="{31A805A2-0414-4C6B-8E93-CC832EDD3D5E}" destId="{7EC365D4-0570-4564-93E7-167F43F8DE74}" srcOrd="1" destOrd="0" presId="urn:microsoft.com/office/officeart/2005/8/layout/vList3#1"/>
    <dgm:cxn modelId="{71837F12-1313-4635-82E2-0751C0170A0E}" type="presParOf" srcId="{31A805A2-0414-4C6B-8E93-CC832EDD3D5E}" destId="{FCA5BE93-C86F-4024-BE3D-6ECD481EC420}" srcOrd="2" destOrd="0" presId="urn:microsoft.com/office/officeart/2005/8/layout/vList3#1"/>
    <dgm:cxn modelId="{BC044934-7DC9-45C0-A0DC-31B72C697B07}" type="presParOf" srcId="{FCA5BE93-C86F-4024-BE3D-6ECD481EC420}" destId="{F553B40E-F58B-443C-AA6A-9A34A9B923BE}" srcOrd="0" destOrd="0" presId="urn:microsoft.com/office/officeart/2005/8/layout/vList3#1"/>
    <dgm:cxn modelId="{21084A2A-936C-4478-BDF8-C4B4F72DEB1E}" type="presParOf" srcId="{FCA5BE93-C86F-4024-BE3D-6ECD481EC420}" destId="{283C90A5-73F6-4978-9F9A-61D3C5B50EAB}" srcOrd="1" destOrd="0" presId="urn:microsoft.com/office/officeart/2005/8/layout/vList3#1"/>
    <dgm:cxn modelId="{E80C0C73-6AB0-40BF-9FA9-AD9DF39D8A04}" type="presParOf" srcId="{31A805A2-0414-4C6B-8E93-CC832EDD3D5E}" destId="{6A83E32B-FCB1-4827-BCA5-AD6C4F288BE0}" srcOrd="3" destOrd="0" presId="urn:microsoft.com/office/officeart/2005/8/layout/vList3#1"/>
    <dgm:cxn modelId="{20A8D347-C3AC-4375-BC06-C3F1C49FC8E9}" type="presParOf" srcId="{31A805A2-0414-4C6B-8E93-CC832EDD3D5E}" destId="{06894D91-2E31-4A3B-B711-1404FE6F4BE0}" srcOrd="4" destOrd="0" presId="urn:microsoft.com/office/officeart/2005/8/layout/vList3#1"/>
    <dgm:cxn modelId="{6D4F49FF-A4DB-4FA6-BCD8-67A355BDF6BC}" type="presParOf" srcId="{06894D91-2E31-4A3B-B711-1404FE6F4BE0}" destId="{B944DF85-1408-4B6A-84AC-0A9EC15B85F5}" srcOrd="0" destOrd="0" presId="urn:microsoft.com/office/officeart/2005/8/layout/vList3#1"/>
    <dgm:cxn modelId="{F8301235-3961-4533-880C-9738A1A57ECB}" type="presParOf" srcId="{06894D91-2E31-4A3B-B711-1404FE6F4BE0}" destId="{76F811D3-E6EC-4FFA-977E-2DF7F3F59715}" srcOrd="1" destOrd="0" presId="urn:microsoft.com/office/officeart/2005/8/layout/vList3#1"/>
    <dgm:cxn modelId="{57899B7B-B494-422A-A66D-F9A05930EB16}" type="presParOf" srcId="{31A805A2-0414-4C6B-8E93-CC832EDD3D5E}" destId="{E87519C7-889E-4433-B93A-9886B635E3CF}" srcOrd="5" destOrd="0" presId="urn:microsoft.com/office/officeart/2005/8/layout/vList3#1"/>
    <dgm:cxn modelId="{18058837-0EC7-477D-A220-4E6978590039}" type="presParOf" srcId="{31A805A2-0414-4C6B-8E93-CC832EDD3D5E}" destId="{9A2A80C3-A472-49BF-927A-876F555C87BD}" srcOrd="6" destOrd="0" presId="urn:microsoft.com/office/officeart/2005/8/layout/vList3#1"/>
    <dgm:cxn modelId="{077C0190-0BB6-4B4F-A211-02A31233F729}" type="presParOf" srcId="{9A2A80C3-A472-49BF-927A-876F555C87BD}" destId="{DD0BD45D-FB3A-46EC-B985-D3E0D0DA3512}" srcOrd="0" destOrd="0" presId="urn:microsoft.com/office/officeart/2005/8/layout/vList3#1"/>
    <dgm:cxn modelId="{D9DB08BF-CFCA-41FC-8441-289A54A30928}" type="presParOf" srcId="{9A2A80C3-A472-49BF-927A-876F555C87BD}" destId="{50A6135E-BDB5-4127-A640-8FDDB00F9495}" srcOrd="1" destOrd="0" presId="urn:microsoft.com/office/officeart/2005/8/layout/vList3#1"/>
    <dgm:cxn modelId="{1EE3C0DD-63AD-4F08-AD22-D4B5E3A2907F}" type="presParOf" srcId="{31A805A2-0414-4C6B-8E93-CC832EDD3D5E}" destId="{10757D02-463D-452F-9112-99A3B6C4B0C1}" srcOrd="7" destOrd="0" presId="urn:microsoft.com/office/officeart/2005/8/layout/vList3#1"/>
    <dgm:cxn modelId="{EF73C1B9-3908-4F09-958C-9756BDDB1100}" type="presParOf" srcId="{31A805A2-0414-4C6B-8E93-CC832EDD3D5E}" destId="{050BB770-AC3A-4E56-B89B-C99B675B1126}" srcOrd="8" destOrd="0" presId="urn:microsoft.com/office/officeart/2005/8/layout/vList3#1"/>
    <dgm:cxn modelId="{26B4471C-EC04-4E9A-BE01-63967F3B8AED}" type="presParOf" srcId="{050BB770-AC3A-4E56-B89B-C99B675B1126}" destId="{EB0AFD95-F8F4-4DB6-88C0-4CCA63A2DA3B}" srcOrd="0" destOrd="0" presId="urn:microsoft.com/office/officeart/2005/8/layout/vList3#1"/>
    <dgm:cxn modelId="{DCED1257-619F-4556-A123-E708F8D4EFD6}" type="presParOf" srcId="{050BB770-AC3A-4E56-B89B-C99B675B1126}" destId="{7259C327-A604-4448-A215-BEB057131F46}" srcOrd="1" destOrd="0" presId="urn:microsoft.com/office/officeart/2005/8/layout/vList3#1"/>
    <dgm:cxn modelId="{384B2AA2-23DA-4EA7-9232-2D62F29E7775}" type="presParOf" srcId="{31A805A2-0414-4C6B-8E93-CC832EDD3D5E}" destId="{CBD7264C-7718-4E65-960A-3CE1B34D3857}" srcOrd="9" destOrd="0" presId="urn:microsoft.com/office/officeart/2005/8/layout/vList3#1"/>
    <dgm:cxn modelId="{42C97CF8-4871-46A0-949E-0485925D1FB8}" type="presParOf" srcId="{31A805A2-0414-4C6B-8E93-CC832EDD3D5E}" destId="{DCA582F5-8DE9-4B7C-80B3-78A122EB4029}" srcOrd="10" destOrd="0" presId="urn:microsoft.com/office/officeart/2005/8/layout/vList3#1"/>
    <dgm:cxn modelId="{08297CBA-ECC5-4FCE-8738-E35B2CC803C2}" type="presParOf" srcId="{DCA582F5-8DE9-4B7C-80B3-78A122EB4029}" destId="{D1B71676-44C2-4981-AE6D-5B648552538C}" srcOrd="0" destOrd="0" presId="urn:microsoft.com/office/officeart/2005/8/layout/vList3#1"/>
    <dgm:cxn modelId="{575C1910-8DED-4DED-9B79-041BE29F7D16}" type="presParOf" srcId="{DCA582F5-8DE9-4B7C-80B3-78A122EB4029}" destId="{31FAAC2F-81E0-4AEC-B309-6B61D1D6326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277CAD-D906-447D-A760-C0CC7C7AB376}" type="doc">
      <dgm:prSet loTypeId="urn:microsoft.com/office/officeart/2005/8/layout/arrow2" loCatId="process" qsTypeId="urn:microsoft.com/office/officeart/2005/8/quickstyle/3d3" qsCatId="3D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EACE26DD-121D-4524-8D6D-7D134EE6376E}">
      <dgm:prSet phldrT="[Текст]"/>
      <dgm:spPr/>
      <dgm:t>
        <a:bodyPr/>
        <a:lstStyle/>
        <a:p>
          <a:r>
            <a:rPr lang="kk-KZ" b="1" cap="none" spc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№18 «Түсім» ҚЕХС </a:t>
          </a:r>
          <a:endParaRPr lang="ru-RU" b="1" cap="none" spc="0" dirty="0">
            <a:ln w="1905"/>
            <a:solidFill>
              <a:srgbClr val="C0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4EA577ED-689D-4B26-8F1A-AA1123A552C2}" type="parTrans" cxnId="{0021B9E8-FC19-4141-A7C7-367F7FB4D1A5}">
      <dgm:prSet/>
      <dgm:spPr/>
      <dgm:t>
        <a:bodyPr/>
        <a:lstStyle/>
        <a:p>
          <a:endParaRPr lang="ru-RU"/>
        </a:p>
      </dgm:t>
    </dgm:pt>
    <dgm:pt modelId="{491F9982-7C90-4062-B114-AD4B4947D5D4}" type="sibTrans" cxnId="{0021B9E8-FC19-4141-A7C7-367F7FB4D1A5}">
      <dgm:prSet/>
      <dgm:spPr/>
      <dgm:t>
        <a:bodyPr/>
        <a:lstStyle/>
        <a:p>
          <a:endParaRPr lang="ru-RU"/>
        </a:p>
      </dgm:t>
    </dgm:pt>
    <dgm:pt modelId="{0C706E74-1338-4DF4-B45F-E49E5B53A87B}">
      <dgm:prSet phldrT="[Текст]"/>
      <dgm:spPr/>
      <dgm:t>
        <a:bodyPr/>
        <a:lstStyle/>
        <a:p>
          <a:r>
            <a:rPr lang="kk-KZ" b="1" cap="none" spc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№39 «Қаржылық құралдар:  тану мен бағалау» ҚЕХС </a:t>
          </a:r>
          <a:endParaRPr lang="ru-RU" b="1" cap="none" spc="0" dirty="0">
            <a:ln w="1905"/>
            <a:solidFill>
              <a:srgbClr val="C0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9D532540-512E-438B-A96C-B6A1778D050D}" type="parTrans" cxnId="{14563071-8934-480C-879D-000D349DF7CD}">
      <dgm:prSet/>
      <dgm:spPr/>
      <dgm:t>
        <a:bodyPr/>
        <a:lstStyle/>
        <a:p>
          <a:endParaRPr lang="ru-RU"/>
        </a:p>
      </dgm:t>
    </dgm:pt>
    <dgm:pt modelId="{184FF3F6-2FF4-43CA-978D-9C49CCF44E1E}" type="sibTrans" cxnId="{14563071-8934-480C-879D-000D349DF7CD}">
      <dgm:prSet/>
      <dgm:spPr/>
      <dgm:t>
        <a:bodyPr/>
        <a:lstStyle/>
        <a:p>
          <a:endParaRPr lang="ru-RU"/>
        </a:p>
      </dgm:t>
    </dgm:pt>
    <dgm:pt modelId="{841B2E7A-659B-4CDD-A390-715A1156731B}">
      <dgm:prSet/>
      <dgm:spPr/>
      <dgm:t>
        <a:bodyPr/>
        <a:lstStyle/>
        <a:p>
          <a:r>
            <a:rPr lang="kk-KZ" b="1" cap="none" spc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№1 «Қаржылық есептілікті ұсыну» ҚЕХС </a:t>
          </a:r>
          <a:endParaRPr lang="ru-RU" b="1" cap="none" spc="0" dirty="0">
            <a:ln w="1905"/>
            <a:solidFill>
              <a:srgbClr val="C0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8A2AD6EC-4BE8-48F8-A58B-A21CD32D3033}" type="parTrans" cxnId="{D1EC4C6B-F5A7-4954-A3E9-26E17A14D784}">
      <dgm:prSet/>
      <dgm:spPr/>
      <dgm:t>
        <a:bodyPr/>
        <a:lstStyle/>
        <a:p>
          <a:endParaRPr lang="ru-RU"/>
        </a:p>
      </dgm:t>
    </dgm:pt>
    <dgm:pt modelId="{4ED3AAD3-1FCA-494F-9B1E-AE391DD2FED4}" type="sibTrans" cxnId="{D1EC4C6B-F5A7-4954-A3E9-26E17A14D784}">
      <dgm:prSet/>
      <dgm:spPr/>
      <dgm:t>
        <a:bodyPr/>
        <a:lstStyle/>
        <a:p>
          <a:endParaRPr lang="ru-RU"/>
        </a:p>
      </dgm:t>
    </dgm:pt>
    <dgm:pt modelId="{20E3510E-60C0-4C45-96A7-285C4DE6BA32}" type="pres">
      <dgm:prSet presAssocID="{56277CAD-D906-447D-A760-C0CC7C7AB376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EA24E5-2E8C-4BAB-9A23-CB15BF069570}" type="pres">
      <dgm:prSet presAssocID="{56277CAD-D906-447D-A760-C0CC7C7AB376}" presName="arrow" presStyleLbl="bgShp" presStyleIdx="0" presStyleCnt="1" custScaleX="123914"/>
      <dgm:spPr/>
      <dgm:t>
        <a:bodyPr/>
        <a:lstStyle/>
        <a:p>
          <a:endParaRPr lang="ru-RU"/>
        </a:p>
      </dgm:t>
    </dgm:pt>
    <dgm:pt modelId="{56A289F5-5199-464B-BA23-596B3EE4674C}" type="pres">
      <dgm:prSet presAssocID="{56277CAD-D906-447D-A760-C0CC7C7AB376}" presName="arrowDiagram3" presStyleCnt="0"/>
      <dgm:spPr/>
      <dgm:t>
        <a:bodyPr/>
        <a:lstStyle/>
        <a:p>
          <a:endParaRPr lang="ru-RU"/>
        </a:p>
      </dgm:t>
    </dgm:pt>
    <dgm:pt modelId="{B6FA4921-2EBD-4AFC-8FD5-BB437B25B8B3}" type="pres">
      <dgm:prSet presAssocID="{EACE26DD-121D-4524-8D6D-7D134EE6376E}" presName="bullet3a" presStyleLbl="node1" presStyleIdx="0" presStyleCnt="3"/>
      <dgm:spPr/>
      <dgm:t>
        <a:bodyPr/>
        <a:lstStyle/>
        <a:p>
          <a:endParaRPr lang="ru-RU"/>
        </a:p>
      </dgm:t>
    </dgm:pt>
    <dgm:pt modelId="{D507425E-09FD-4BB7-9517-29BB1D18491B}" type="pres">
      <dgm:prSet presAssocID="{EACE26DD-121D-4524-8D6D-7D134EE6376E}" presName="textBox3a" presStyleLbl="revTx" presStyleIdx="0" presStyleCnt="3" custScaleX="77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965C1-7446-4052-88E1-BE21E11E87F5}" type="pres">
      <dgm:prSet presAssocID="{0C706E74-1338-4DF4-B45F-E49E5B53A87B}" presName="bullet3b" presStyleLbl="node1" presStyleIdx="1" presStyleCnt="3"/>
      <dgm:spPr/>
      <dgm:t>
        <a:bodyPr/>
        <a:lstStyle/>
        <a:p>
          <a:endParaRPr lang="ru-RU"/>
        </a:p>
      </dgm:t>
    </dgm:pt>
    <dgm:pt modelId="{0B19EC05-6935-4F04-9551-8028698DA4A8}" type="pres">
      <dgm:prSet presAssocID="{0C706E74-1338-4DF4-B45F-E49E5B53A87B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6D492-84CF-4FD3-BB1F-C5DE47DB71C3}" type="pres">
      <dgm:prSet presAssocID="{841B2E7A-659B-4CDD-A390-715A1156731B}" presName="bullet3c" presStyleLbl="node1" presStyleIdx="2" presStyleCnt="3"/>
      <dgm:spPr/>
      <dgm:t>
        <a:bodyPr/>
        <a:lstStyle/>
        <a:p>
          <a:endParaRPr lang="ru-RU"/>
        </a:p>
      </dgm:t>
    </dgm:pt>
    <dgm:pt modelId="{261250E5-ECE6-43E2-8BCE-64E492AD6E7B}" type="pres">
      <dgm:prSet presAssocID="{841B2E7A-659B-4CDD-A390-715A1156731B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EC4C6B-F5A7-4954-A3E9-26E17A14D784}" srcId="{56277CAD-D906-447D-A760-C0CC7C7AB376}" destId="{841B2E7A-659B-4CDD-A390-715A1156731B}" srcOrd="2" destOrd="0" parTransId="{8A2AD6EC-4BE8-48F8-A58B-A21CD32D3033}" sibTransId="{4ED3AAD3-1FCA-494F-9B1E-AE391DD2FED4}"/>
    <dgm:cxn modelId="{1C469F0B-24A8-4F88-80EB-D3F550731FDD}" type="presOf" srcId="{0C706E74-1338-4DF4-B45F-E49E5B53A87B}" destId="{0B19EC05-6935-4F04-9551-8028698DA4A8}" srcOrd="0" destOrd="0" presId="urn:microsoft.com/office/officeart/2005/8/layout/arrow2"/>
    <dgm:cxn modelId="{C3DF3BC5-B86A-405C-88D0-5F578D752232}" type="presOf" srcId="{56277CAD-D906-447D-A760-C0CC7C7AB376}" destId="{20E3510E-60C0-4C45-96A7-285C4DE6BA32}" srcOrd="0" destOrd="0" presId="urn:microsoft.com/office/officeart/2005/8/layout/arrow2"/>
    <dgm:cxn modelId="{99441C01-0ACA-4F2A-A563-4A6E134D0367}" type="presOf" srcId="{841B2E7A-659B-4CDD-A390-715A1156731B}" destId="{261250E5-ECE6-43E2-8BCE-64E492AD6E7B}" srcOrd="0" destOrd="0" presId="urn:microsoft.com/office/officeart/2005/8/layout/arrow2"/>
    <dgm:cxn modelId="{14563071-8934-480C-879D-000D349DF7CD}" srcId="{56277CAD-D906-447D-A760-C0CC7C7AB376}" destId="{0C706E74-1338-4DF4-B45F-E49E5B53A87B}" srcOrd="1" destOrd="0" parTransId="{9D532540-512E-438B-A96C-B6A1778D050D}" sibTransId="{184FF3F6-2FF4-43CA-978D-9C49CCF44E1E}"/>
    <dgm:cxn modelId="{3BBEE4F6-C189-4196-9DC8-460779A880E6}" type="presOf" srcId="{EACE26DD-121D-4524-8D6D-7D134EE6376E}" destId="{D507425E-09FD-4BB7-9517-29BB1D18491B}" srcOrd="0" destOrd="0" presId="urn:microsoft.com/office/officeart/2005/8/layout/arrow2"/>
    <dgm:cxn modelId="{0021B9E8-FC19-4141-A7C7-367F7FB4D1A5}" srcId="{56277CAD-D906-447D-A760-C0CC7C7AB376}" destId="{EACE26DD-121D-4524-8D6D-7D134EE6376E}" srcOrd="0" destOrd="0" parTransId="{4EA577ED-689D-4B26-8F1A-AA1123A552C2}" sibTransId="{491F9982-7C90-4062-B114-AD4B4947D5D4}"/>
    <dgm:cxn modelId="{F11518D1-1B03-4320-9458-B1882C576379}" type="presParOf" srcId="{20E3510E-60C0-4C45-96A7-285C4DE6BA32}" destId="{C6EA24E5-2E8C-4BAB-9A23-CB15BF069570}" srcOrd="0" destOrd="0" presId="urn:microsoft.com/office/officeart/2005/8/layout/arrow2"/>
    <dgm:cxn modelId="{96075D68-7823-40B6-9BBF-D76D69D6C472}" type="presParOf" srcId="{20E3510E-60C0-4C45-96A7-285C4DE6BA32}" destId="{56A289F5-5199-464B-BA23-596B3EE4674C}" srcOrd="1" destOrd="0" presId="urn:microsoft.com/office/officeart/2005/8/layout/arrow2"/>
    <dgm:cxn modelId="{210A25B4-EDE7-4556-9281-4155A85382A0}" type="presParOf" srcId="{56A289F5-5199-464B-BA23-596B3EE4674C}" destId="{B6FA4921-2EBD-4AFC-8FD5-BB437B25B8B3}" srcOrd="0" destOrd="0" presId="urn:microsoft.com/office/officeart/2005/8/layout/arrow2"/>
    <dgm:cxn modelId="{6F5A0AE4-0A86-41AB-84E1-15E18E28B08C}" type="presParOf" srcId="{56A289F5-5199-464B-BA23-596B3EE4674C}" destId="{D507425E-09FD-4BB7-9517-29BB1D18491B}" srcOrd="1" destOrd="0" presId="urn:microsoft.com/office/officeart/2005/8/layout/arrow2"/>
    <dgm:cxn modelId="{BCE31582-3FA0-4493-9055-97BF393C1946}" type="presParOf" srcId="{56A289F5-5199-464B-BA23-596B3EE4674C}" destId="{B28965C1-7446-4052-88E1-BE21E11E87F5}" srcOrd="2" destOrd="0" presId="urn:microsoft.com/office/officeart/2005/8/layout/arrow2"/>
    <dgm:cxn modelId="{2920C40B-E17C-49F7-9AEA-FCAFB7E59C02}" type="presParOf" srcId="{56A289F5-5199-464B-BA23-596B3EE4674C}" destId="{0B19EC05-6935-4F04-9551-8028698DA4A8}" srcOrd="3" destOrd="0" presId="urn:microsoft.com/office/officeart/2005/8/layout/arrow2"/>
    <dgm:cxn modelId="{1095429C-A4B1-487F-954D-44B613D14D97}" type="presParOf" srcId="{56A289F5-5199-464B-BA23-596B3EE4674C}" destId="{2BD6D492-84CF-4FD3-BB1F-C5DE47DB71C3}" srcOrd="4" destOrd="0" presId="urn:microsoft.com/office/officeart/2005/8/layout/arrow2"/>
    <dgm:cxn modelId="{504B9979-D94B-4546-972D-865E15E767D7}" type="presParOf" srcId="{56A289F5-5199-464B-BA23-596B3EE4674C}" destId="{261250E5-ECE6-43E2-8BCE-64E492AD6E7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B9EE39-5020-4FFC-A5CE-FE00411798B0}" type="doc">
      <dgm:prSet loTypeId="urn:microsoft.com/office/officeart/2005/8/layout/hierarchy3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9BFBAD47-C57E-463A-93D8-52D6BA3223C6}">
      <dgm:prSet phldrT="[Текст]"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несиеге толық қолдануынан пайыз әдісі (кіріс пен шығыс туралы есеп)</a:t>
          </a:r>
          <a:endParaRPr lang="ru-RU" dirty="0">
            <a:solidFill>
              <a:srgbClr val="002060"/>
            </a:solidFill>
          </a:endParaRPr>
        </a:p>
      </dgm:t>
    </dgm:pt>
    <dgm:pt modelId="{7263CAC6-7814-4D6F-BF74-0098263C2EF0}" type="parTrans" cxnId="{92CA0F6A-1B01-4BB8-942C-06275B4980F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FE47F6B-10DD-4861-8475-2F6E48EFF249}" type="sibTrans" cxnId="{92CA0F6A-1B01-4BB8-942C-06275B4980F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1ED3A1B-A4E5-4EE6-8BD3-8E5635EBA6E2}">
      <dgm:prSet phldrT="[Текст]"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Әдістің мақсаты: күмәнді ДҚ шығынының пайда болу нәтижесінде нақты өлшеулер болып табылады. </a:t>
          </a:r>
          <a:endParaRPr lang="ru-RU" dirty="0">
            <a:solidFill>
              <a:srgbClr val="002060"/>
            </a:solidFill>
          </a:endParaRPr>
        </a:p>
      </dgm:t>
    </dgm:pt>
    <dgm:pt modelId="{5CB6A5B8-0842-4BE9-BC57-6C08D0A9C776}" type="parTrans" cxnId="{4D08CF39-BAB7-4222-92C9-8318FC3DCA2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E479660-87B8-4488-86E9-CB7F93289EAD}" type="sibTrans" cxnId="{4D08CF39-BAB7-4222-92C9-8318FC3DCA2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E4D6744-3307-4D87-84E7-89EB1B5F47FC}">
      <dgm:prSet phldrT="[Текст]"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төлеу мерзімі бойынша ДҚ есептеу әдісі (бухгалтерлік баланс).</a:t>
          </a:r>
          <a:endParaRPr lang="ru-RU" dirty="0">
            <a:solidFill>
              <a:srgbClr val="002060"/>
            </a:solidFill>
          </a:endParaRPr>
        </a:p>
      </dgm:t>
    </dgm:pt>
    <dgm:pt modelId="{CFF3568B-4049-4B10-B568-21AB6A7C879D}" type="parTrans" cxnId="{01C0D589-AE0E-405D-A8A9-763332454F2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0E68893-F5A4-42EB-A87E-5328FA83AC44}" type="sibTrans" cxnId="{01C0D589-AE0E-405D-A8A9-763332454F2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7BFED72-6B7F-4775-A25C-8F0A2BDA66BC}">
      <dgm:prSet phldrT="[Текст]"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Әдістің мақсаты: ДҚ-ң таза бағасын нақты өлшеу болып табылды.</a:t>
          </a:r>
          <a:endParaRPr lang="ru-RU" dirty="0">
            <a:solidFill>
              <a:srgbClr val="002060"/>
            </a:solidFill>
          </a:endParaRPr>
        </a:p>
      </dgm:t>
    </dgm:pt>
    <dgm:pt modelId="{05F648D4-5F79-4835-9F9C-F363C2EA51B0}" type="parTrans" cxnId="{99B74069-22F6-4482-A0DC-95529823890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4BF8370-4184-4C94-93FB-D970F3DAB4D0}" type="sibTrans" cxnId="{99B74069-22F6-4482-A0DC-95529823890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DB77917-1491-4419-90BE-A2CCE171B626}" type="pres">
      <dgm:prSet presAssocID="{A3B9EE39-5020-4FFC-A5CE-FE00411798B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08006E0-AFC2-40AD-A781-0442874BEC3E}" type="pres">
      <dgm:prSet presAssocID="{9BFBAD47-C57E-463A-93D8-52D6BA3223C6}" presName="root" presStyleCnt="0"/>
      <dgm:spPr/>
    </dgm:pt>
    <dgm:pt modelId="{A1A9FD55-E928-477E-8400-D2B4E120D54C}" type="pres">
      <dgm:prSet presAssocID="{9BFBAD47-C57E-463A-93D8-52D6BA3223C6}" presName="rootComposite" presStyleCnt="0"/>
      <dgm:spPr/>
    </dgm:pt>
    <dgm:pt modelId="{5AE8B807-7292-4BA7-A6FD-A3F8F735E17F}" type="pres">
      <dgm:prSet presAssocID="{9BFBAD47-C57E-463A-93D8-52D6BA3223C6}" presName="rootText" presStyleLbl="node1" presStyleIdx="0" presStyleCnt="2"/>
      <dgm:spPr/>
      <dgm:t>
        <a:bodyPr/>
        <a:lstStyle/>
        <a:p>
          <a:endParaRPr lang="ru-RU"/>
        </a:p>
      </dgm:t>
    </dgm:pt>
    <dgm:pt modelId="{88B16D31-3B53-4B16-8DE6-FA132AE463A2}" type="pres">
      <dgm:prSet presAssocID="{9BFBAD47-C57E-463A-93D8-52D6BA3223C6}" presName="rootConnector" presStyleLbl="node1" presStyleIdx="0" presStyleCnt="2"/>
      <dgm:spPr/>
    </dgm:pt>
    <dgm:pt modelId="{700F4170-C916-4D4C-9FFA-49E13C898A33}" type="pres">
      <dgm:prSet presAssocID="{9BFBAD47-C57E-463A-93D8-52D6BA3223C6}" presName="childShape" presStyleCnt="0"/>
      <dgm:spPr/>
    </dgm:pt>
    <dgm:pt modelId="{D54CD473-3449-46ED-8A0D-B28FDB4CB5AE}" type="pres">
      <dgm:prSet presAssocID="{5CB6A5B8-0842-4BE9-BC57-6C08D0A9C776}" presName="Name13" presStyleLbl="parChTrans1D2" presStyleIdx="0" presStyleCnt="2"/>
      <dgm:spPr/>
    </dgm:pt>
    <dgm:pt modelId="{2BBB770C-B7F5-4972-B746-366329C67B58}" type="pres">
      <dgm:prSet presAssocID="{21ED3A1B-A4E5-4EE6-8BD3-8E5635EBA6E2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8539F-C7E5-45FD-A3F0-192570C56DEE}" type="pres">
      <dgm:prSet presAssocID="{EE4D6744-3307-4D87-84E7-89EB1B5F47FC}" presName="root" presStyleCnt="0"/>
      <dgm:spPr/>
    </dgm:pt>
    <dgm:pt modelId="{38BD4CB6-3012-4AC1-8C9D-5CA65171268E}" type="pres">
      <dgm:prSet presAssocID="{EE4D6744-3307-4D87-84E7-89EB1B5F47FC}" presName="rootComposite" presStyleCnt="0"/>
      <dgm:spPr/>
    </dgm:pt>
    <dgm:pt modelId="{D37F03DC-FD73-4DF3-970E-0D8568DAAA4B}" type="pres">
      <dgm:prSet presAssocID="{EE4D6744-3307-4D87-84E7-89EB1B5F47FC}" presName="rootText" presStyleLbl="node1" presStyleIdx="1" presStyleCnt="2"/>
      <dgm:spPr/>
      <dgm:t>
        <a:bodyPr/>
        <a:lstStyle/>
        <a:p>
          <a:endParaRPr lang="ru-RU"/>
        </a:p>
      </dgm:t>
    </dgm:pt>
    <dgm:pt modelId="{EA3D711A-6B66-4031-875A-A6105C06F50C}" type="pres">
      <dgm:prSet presAssocID="{EE4D6744-3307-4D87-84E7-89EB1B5F47FC}" presName="rootConnector" presStyleLbl="node1" presStyleIdx="1" presStyleCnt="2"/>
      <dgm:spPr/>
    </dgm:pt>
    <dgm:pt modelId="{A84B3618-7C39-4BEE-9205-1398D64BAE60}" type="pres">
      <dgm:prSet presAssocID="{EE4D6744-3307-4D87-84E7-89EB1B5F47FC}" presName="childShape" presStyleCnt="0"/>
      <dgm:spPr/>
    </dgm:pt>
    <dgm:pt modelId="{03B5071B-FF9F-4338-9C9A-BBD4F807A757}" type="pres">
      <dgm:prSet presAssocID="{05F648D4-5F79-4835-9F9C-F363C2EA51B0}" presName="Name13" presStyleLbl="parChTrans1D2" presStyleIdx="1" presStyleCnt="2"/>
      <dgm:spPr/>
    </dgm:pt>
    <dgm:pt modelId="{6FA7678D-9FD3-40AE-A2FF-19F108266980}" type="pres">
      <dgm:prSet presAssocID="{77BFED72-6B7F-4775-A25C-8F0A2BDA66BC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6D70AC-480C-4037-8680-E95B2BCF653C}" type="presOf" srcId="{21ED3A1B-A4E5-4EE6-8BD3-8E5635EBA6E2}" destId="{2BBB770C-B7F5-4972-B746-366329C67B58}" srcOrd="0" destOrd="0" presId="urn:microsoft.com/office/officeart/2005/8/layout/hierarchy3"/>
    <dgm:cxn modelId="{674A01C6-23F1-4907-834F-65944614FE85}" type="presOf" srcId="{05F648D4-5F79-4835-9F9C-F363C2EA51B0}" destId="{03B5071B-FF9F-4338-9C9A-BBD4F807A757}" srcOrd="0" destOrd="0" presId="urn:microsoft.com/office/officeart/2005/8/layout/hierarchy3"/>
    <dgm:cxn modelId="{67D94ACC-DBD7-4F29-A802-8C70A19C61E3}" type="presOf" srcId="{EE4D6744-3307-4D87-84E7-89EB1B5F47FC}" destId="{D37F03DC-FD73-4DF3-970E-0D8568DAAA4B}" srcOrd="0" destOrd="0" presId="urn:microsoft.com/office/officeart/2005/8/layout/hierarchy3"/>
    <dgm:cxn modelId="{92CA0F6A-1B01-4BB8-942C-06275B4980F5}" srcId="{A3B9EE39-5020-4FFC-A5CE-FE00411798B0}" destId="{9BFBAD47-C57E-463A-93D8-52D6BA3223C6}" srcOrd="0" destOrd="0" parTransId="{7263CAC6-7814-4D6F-BF74-0098263C2EF0}" sibTransId="{9FE47F6B-10DD-4861-8475-2F6E48EFF249}"/>
    <dgm:cxn modelId="{B95A799E-8F7E-43B3-BEA6-2F45146C05F6}" type="presOf" srcId="{9BFBAD47-C57E-463A-93D8-52D6BA3223C6}" destId="{5AE8B807-7292-4BA7-A6FD-A3F8F735E17F}" srcOrd="0" destOrd="0" presId="urn:microsoft.com/office/officeart/2005/8/layout/hierarchy3"/>
    <dgm:cxn modelId="{01C0D589-AE0E-405D-A8A9-763332454F2F}" srcId="{A3B9EE39-5020-4FFC-A5CE-FE00411798B0}" destId="{EE4D6744-3307-4D87-84E7-89EB1B5F47FC}" srcOrd="1" destOrd="0" parTransId="{CFF3568B-4049-4B10-B568-21AB6A7C879D}" sibTransId="{40E68893-F5A4-42EB-A87E-5328FA83AC44}"/>
    <dgm:cxn modelId="{90258634-16D1-470B-90B8-870A7AB89CDB}" type="presOf" srcId="{9BFBAD47-C57E-463A-93D8-52D6BA3223C6}" destId="{88B16D31-3B53-4B16-8DE6-FA132AE463A2}" srcOrd="1" destOrd="0" presId="urn:microsoft.com/office/officeart/2005/8/layout/hierarchy3"/>
    <dgm:cxn modelId="{86B20D94-082D-4E7D-B80D-C27BE05386E4}" type="presOf" srcId="{A3B9EE39-5020-4FFC-A5CE-FE00411798B0}" destId="{3DB77917-1491-4419-90BE-A2CCE171B626}" srcOrd="0" destOrd="0" presId="urn:microsoft.com/office/officeart/2005/8/layout/hierarchy3"/>
    <dgm:cxn modelId="{4D08CF39-BAB7-4222-92C9-8318FC3DCA2C}" srcId="{9BFBAD47-C57E-463A-93D8-52D6BA3223C6}" destId="{21ED3A1B-A4E5-4EE6-8BD3-8E5635EBA6E2}" srcOrd="0" destOrd="0" parTransId="{5CB6A5B8-0842-4BE9-BC57-6C08D0A9C776}" sibTransId="{AE479660-87B8-4488-86E9-CB7F93289EAD}"/>
    <dgm:cxn modelId="{99B74069-22F6-4482-A0DC-95529823890F}" srcId="{EE4D6744-3307-4D87-84E7-89EB1B5F47FC}" destId="{77BFED72-6B7F-4775-A25C-8F0A2BDA66BC}" srcOrd="0" destOrd="0" parTransId="{05F648D4-5F79-4835-9F9C-F363C2EA51B0}" sibTransId="{B4BF8370-4184-4C94-93FB-D970F3DAB4D0}"/>
    <dgm:cxn modelId="{F5C4052E-D746-46FF-B94F-580FEEC68B09}" type="presOf" srcId="{5CB6A5B8-0842-4BE9-BC57-6C08D0A9C776}" destId="{D54CD473-3449-46ED-8A0D-B28FDB4CB5AE}" srcOrd="0" destOrd="0" presId="urn:microsoft.com/office/officeart/2005/8/layout/hierarchy3"/>
    <dgm:cxn modelId="{0C60E33D-7934-4E92-BA2E-4633F7803E54}" type="presOf" srcId="{EE4D6744-3307-4D87-84E7-89EB1B5F47FC}" destId="{EA3D711A-6B66-4031-875A-A6105C06F50C}" srcOrd="1" destOrd="0" presId="urn:microsoft.com/office/officeart/2005/8/layout/hierarchy3"/>
    <dgm:cxn modelId="{6520D607-2724-4946-AC19-B465E79FA35B}" type="presOf" srcId="{77BFED72-6B7F-4775-A25C-8F0A2BDA66BC}" destId="{6FA7678D-9FD3-40AE-A2FF-19F108266980}" srcOrd="0" destOrd="0" presId="urn:microsoft.com/office/officeart/2005/8/layout/hierarchy3"/>
    <dgm:cxn modelId="{8883965B-053B-481E-A320-24BA021943B7}" type="presParOf" srcId="{3DB77917-1491-4419-90BE-A2CCE171B626}" destId="{B08006E0-AFC2-40AD-A781-0442874BEC3E}" srcOrd="0" destOrd="0" presId="urn:microsoft.com/office/officeart/2005/8/layout/hierarchy3"/>
    <dgm:cxn modelId="{6CD95D20-2D1A-4935-AD8D-4F4E9E7E3C23}" type="presParOf" srcId="{B08006E0-AFC2-40AD-A781-0442874BEC3E}" destId="{A1A9FD55-E928-477E-8400-D2B4E120D54C}" srcOrd="0" destOrd="0" presId="urn:microsoft.com/office/officeart/2005/8/layout/hierarchy3"/>
    <dgm:cxn modelId="{511595DF-0DE6-4D60-B88B-B8D1A860003D}" type="presParOf" srcId="{A1A9FD55-E928-477E-8400-D2B4E120D54C}" destId="{5AE8B807-7292-4BA7-A6FD-A3F8F735E17F}" srcOrd="0" destOrd="0" presId="urn:microsoft.com/office/officeart/2005/8/layout/hierarchy3"/>
    <dgm:cxn modelId="{7AFF87A4-D0E0-405A-BF52-0975FC62278B}" type="presParOf" srcId="{A1A9FD55-E928-477E-8400-D2B4E120D54C}" destId="{88B16D31-3B53-4B16-8DE6-FA132AE463A2}" srcOrd="1" destOrd="0" presId="urn:microsoft.com/office/officeart/2005/8/layout/hierarchy3"/>
    <dgm:cxn modelId="{583CDD0E-C43A-43C1-AE67-F3C8A312BE5F}" type="presParOf" srcId="{B08006E0-AFC2-40AD-A781-0442874BEC3E}" destId="{700F4170-C916-4D4C-9FFA-49E13C898A33}" srcOrd="1" destOrd="0" presId="urn:microsoft.com/office/officeart/2005/8/layout/hierarchy3"/>
    <dgm:cxn modelId="{4B64A3E7-127E-41E9-AB8C-F3B151F8B849}" type="presParOf" srcId="{700F4170-C916-4D4C-9FFA-49E13C898A33}" destId="{D54CD473-3449-46ED-8A0D-B28FDB4CB5AE}" srcOrd="0" destOrd="0" presId="urn:microsoft.com/office/officeart/2005/8/layout/hierarchy3"/>
    <dgm:cxn modelId="{DE22EE37-E5C1-4F18-991D-9DC727966C4B}" type="presParOf" srcId="{700F4170-C916-4D4C-9FFA-49E13C898A33}" destId="{2BBB770C-B7F5-4972-B746-366329C67B58}" srcOrd="1" destOrd="0" presId="urn:microsoft.com/office/officeart/2005/8/layout/hierarchy3"/>
    <dgm:cxn modelId="{1F69782C-A0B5-48A4-8623-90525D40D4AA}" type="presParOf" srcId="{3DB77917-1491-4419-90BE-A2CCE171B626}" destId="{2A68539F-C7E5-45FD-A3F0-192570C56DEE}" srcOrd="1" destOrd="0" presId="urn:microsoft.com/office/officeart/2005/8/layout/hierarchy3"/>
    <dgm:cxn modelId="{32835FE1-7F4C-44A7-9455-4B93A34E5232}" type="presParOf" srcId="{2A68539F-C7E5-45FD-A3F0-192570C56DEE}" destId="{38BD4CB6-3012-4AC1-8C9D-5CA65171268E}" srcOrd="0" destOrd="0" presId="urn:microsoft.com/office/officeart/2005/8/layout/hierarchy3"/>
    <dgm:cxn modelId="{0F0CDEA6-4606-40F0-AA54-A23C7D713290}" type="presParOf" srcId="{38BD4CB6-3012-4AC1-8C9D-5CA65171268E}" destId="{D37F03DC-FD73-4DF3-970E-0D8568DAAA4B}" srcOrd="0" destOrd="0" presId="urn:microsoft.com/office/officeart/2005/8/layout/hierarchy3"/>
    <dgm:cxn modelId="{7FF7CA1E-5156-4C7B-B326-6B7F860C8C84}" type="presParOf" srcId="{38BD4CB6-3012-4AC1-8C9D-5CA65171268E}" destId="{EA3D711A-6B66-4031-875A-A6105C06F50C}" srcOrd="1" destOrd="0" presId="urn:microsoft.com/office/officeart/2005/8/layout/hierarchy3"/>
    <dgm:cxn modelId="{2D85CEE2-4F59-4BBF-B4FF-5867B756F51A}" type="presParOf" srcId="{2A68539F-C7E5-45FD-A3F0-192570C56DEE}" destId="{A84B3618-7C39-4BEE-9205-1398D64BAE60}" srcOrd="1" destOrd="0" presId="urn:microsoft.com/office/officeart/2005/8/layout/hierarchy3"/>
    <dgm:cxn modelId="{47711AA6-FC92-400E-A270-A2EFCDB7B543}" type="presParOf" srcId="{A84B3618-7C39-4BEE-9205-1398D64BAE60}" destId="{03B5071B-FF9F-4338-9C9A-BBD4F807A757}" srcOrd="0" destOrd="0" presId="urn:microsoft.com/office/officeart/2005/8/layout/hierarchy3"/>
    <dgm:cxn modelId="{2E4AACFA-AEE6-4DD4-A128-64408E87EBE0}" type="presParOf" srcId="{A84B3618-7C39-4BEE-9205-1398D64BAE60}" destId="{6FA7678D-9FD3-40AE-A2FF-19F10826698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D3D1CC-FC56-4DF6-A375-97E9E37FBE28}" type="doc">
      <dgm:prSet loTypeId="urn:microsoft.com/office/officeart/2005/8/layout/hList7#1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92E3E4AF-6A9E-45A3-8CC5-BA8DDC1DF856}">
      <dgm:prSet phldrT="[Текст]" custT="1"/>
      <dgm:spPr/>
      <dgm:t>
        <a:bodyPr/>
        <a:lstStyle/>
        <a:p>
          <a:r>
            <a:rPr lang="kk-KZ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несиеге  ұсынылатын мерзімді  анықтау </a:t>
          </a:r>
        </a:p>
        <a:p>
          <a:r>
            <a:rPr lang="kk-KZ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 дебиторға төлемді  шегеру ұсынылатын уақыт кезеңі);</a:t>
          </a:r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38C6B8F-C0BE-457B-986E-53D26EB59213}" type="parTrans" cxnId="{A7CE450A-AB02-4E47-A570-9AF3DAB1829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6C3B28-8128-48CD-9B19-6832D2930AD7}" type="sibTrans" cxnId="{A7CE450A-AB02-4E47-A570-9AF3DAB1829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A3177D2-28D2-4CFE-82E0-33B660E6C010}">
      <dgm:prSet phldrT="[Текст]" custT="1"/>
      <dgm:spPr/>
      <dgm:t>
        <a:bodyPr/>
        <a:lstStyle/>
        <a:p>
          <a:r>
            <a:rPr lang="kk-KZ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несиеқабілеттілік  стандарттарын (сатып алушының несиелік  рейтингін анықтау  және осыдан кейін несиеге рұқсат етілетін сома  мөлшері  белгілі  болады);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073FF9-3687-411D-99C7-90FF8DD272F5}" type="parTrans" cxnId="{8BADB2BA-B6BA-4149-AA75-3FC0EAE8AAE6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F75402-A700-4FC3-A3B3-5EEE6A74094F}" type="sibTrans" cxnId="{8BADB2BA-B6BA-4149-AA75-3FC0EAE8AAE6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0527D6-3ADD-452D-BBD0-BF141F909F0C}">
      <dgm:prSet phldrT="[Текст]" custT="1"/>
      <dgm:spPr/>
      <dgm:t>
        <a:bodyPr/>
        <a:lstStyle/>
        <a:p>
          <a:r>
            <a:rPr lang="kk-KZ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төлеуді  уақытынан бұрын жүргізгенде  ұсынылатын жеңілдіктер (жеңілдік  көлемі және аралығында жеңілдікті қолданып қалуға мүмкіндік  беретін кезең)</a:t>
          </a:r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AA43B8-78AC-480F-B8AF-FEB2C559E3D1}" type="parTrans" cxnId="{3C1AA8FF-097A-4E37-89AA-8F5FDAB28FDC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48AFA37-EE3B-421B-AE5A-5B77F72905A5}" type="sibTrans" cxnId="{3C1AA8FF-097A-4E37-89AA-8F5FDAB28FDC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7BC655-72FF-4A04-A97D-00CAB7EFF620}">
      <dgm:prSet custT="1"/>
      <dgm:spPr/>
      <dgm:t>
        <a:bodyPr/>
        <a:lstStyle/>
        <a:p>
          <a:r>
            <a:rPr lang="kk-KZ"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төлемді  өндіріп алуды (дебиторлық берешекті  талап ету саясаты және үрдісі, төлеуді бұзған жағдайда қолданылатын шаралар);</a:t>
          </a:r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E0D276-B0A5-43C3-AA86-238F8D90D71D}" type="parTrans" cxnId="{9030E198-2B0B-4FE0-B6D7-141A9F27B569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6C5723-B865-49E6-842F-042AF07B9786}" type="sibTrans" cxnId="{9030E198-2B0B-4FE0-B6D7-141A9F27B569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0337D8D-FB4F-4F3F-93AE-40D065E4533C}" type="pres">
      <dgm:prSet presAssocID="{07D3D1CC-FC56-4DF6-A375-97E9E37FBE2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9F8EA6-2E6A-454F-8936-581C29788501}" type="pres">
      <dgm:prSet presAssocID="{07D3D1CC-FC56-4DF6-A375-97E9E37FBE28}" presName="fgShape" presStyleLbl="fgShp" presStyleIdx="0" presStyleCnt="1" custLinFactY="97717" custLinFactNeighborX="-549" custLinFactNeighborY="100000"/>
      <dgm:spPr>
        <a:solidFill>
          <a:srgbClr val="0070C0"/>
        </a:solidFill>
      </dgm:spPr>
    </dgm:pt>
    <dgm:pt modelId="{450CB817-7BBC-400E-8F85-98B9137A87E8}" type="pres">
      <dgm:prSet presAssocID="{07D3D1CC-FC56-4DF6-A375-97E9E37FBE28}" presName="linComp" presStyleCnt="0"/>
      <dgm:spPr/>
    </dgm:pt>
    <dgm:pt modelId="{152E583D-5076-4E5A-8776-49CBF5871169}" type="pres">
      <dgm:prSet presAssocID="{92E3E4AF-6A9E-45A3-8CC5-BA8DDC1DF856}" presName="compNode" presStyleCnt="0"/>
      <dgm:spPr/>
    </dgm:pt>
    <dgm:pt modelId="{405552C0-68C0-480C-8F30-5D28CA05B4F4}" type="pres">
      <dgm:prSet presAssocID="{92E3E4AF-6A9E-45A3-8CC5-BA8DDC1DF856}" presName="bkgdShape" presStyleLbl="node1" presStyleIdx="0" presStyleCnt="4"/>
      <dgm:spPr/>
      <dgm:t>
        <a:bodyPr/>
        <a:lstStyle/>
        <a:p>
          <a:endParaRPr lang="ru-RU"/>
        </a:p>
      </dgm:t>
    </dgm:pt>
    <dgm:pt modelId="{8E9B894B-2046-4CBB-9A9A-D2D5C7A3982E}" type="pres">
      <dgm:prSet presAssocID="{92E3E4AF-6A9E-45A3-8CC5-BA8DDC1DF856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31CD6F-43D6-4D68-9D52-0338F64590FC}" type="pres">
      <dgm:prSet presAssocID="{92E3E4AF-6A9E-45A3-8CC5-BA8DDC1DF856}" presName="invisiNode" presStyleLbl="node1" presStyleIdx="0" presStyleCnt="4"/>
      <dgm:spPr/>
    </dgm:pt>
    <dgm:pt modelId="{DE6BE46D-E9AC-4175-B202-50FF38043991}" type="pres">
      <dgm:prSet presAssocID="{92E3E4AF-6A9E-45A3-8CC5-BA8DDC1DF856}" presName="imagNode" presStyleLbl="fgImgPlace1" presStyleIdx="0" presStyleCnt="4" custLinFactNeighborX="6624" custLinFactNeighborY="-1801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0D55E86-8CD4-4BD3-849E-6B1A0E314A81}" type="pres">
      <dgm:prSet presAssocID="{F66C3B28-8128-48CD-9B19-6832D2930AD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80AA8D7-B4C2-4EC1-AA29-9DF9D4F5F7BA}" type="pres">
      <dgm:prSet presAssocID="{CA3177D2-28D2-4CFE-82E0-33B660E6C010}" presName="compNode" presStyleCnt="0"/>
      <dgm:spPr/>
    </dgm:pt>
    <dgm:pt modelId="{7548A751-2748-4A90-848B-3AA4CA539DB4}" type="pres">
      <dgm:prSet presAssocID="{CA3177D2-28D2-4CFE-82E0-33B660E6C010}" presName="bkgdShape" presStyleLbl="node1" presStyleIdx="1" presStyleCnt="4"/>
      <dgm:spPr/>
      <dgm:t>
        <a:bodyPr/>
        <a:lstStyle/>
        <a:p>
          <a:endParaRPr lang="ru-RU"/>
        </a:p>
      </dgm:t>
    </dgm:pt>
    <dgm:pt modelId="{6EF7E68F-53B5-40ED-AD2F-5B361B8DFA91}" type="pres">
      <dgm:prSet presAssocID="{CA3177D2-28D2-4CFE-82E0-33B660E6C010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DBE5C8-F0A6-424C-8218-CCABC799E05B}" type="pres">
      <dgm:prSet presAssocID="{CA3177D2-28D2-4CFE-82E0-33B660E6C010}" presName="invisiNode" presStyleLbl="node1" presStyleIdx="1" presStyleCnt="4"/>
      <dgm:spPr/>
    </dgm:pt>
    <dgm:pt modelId="{470DE72F-4B32-4335-8D4B-95EAB258D2F0}" type="pres">
      <dgm:prSet presAssocID="{CA3177D2-28D2-4CFE-82E0-33B660E6C010}" presName="imagNode" presStyleLbl="fgImgPlace1" presStyleIdx="1" presStyleCnt="4" custLinFactNeighborX="3312" custLinFactNeighborY="-1801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37CAE60-181F-4372-A496-01FFDBA0F8A5}" type="pres">
      <dgm:prSet presAssocID="{8FF75402-A700-4FC3-A3B3-5EEE6A74094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F1AE0D-0AD1-4711-A1F8-0E2726F143B6}" type="pres">
      <dgm:prSet presAssocID="{060527D6-3ADD-452D-BBD0-BF141F909F0C}" presName="compNode" presStyleCnt="0"/>
      <dgm:spPr/>
    </dgm:pt>
    <dgm:pt modelId="{FCB92F8A-5F08-4096-8D6F-8B016EAB26F8}" type="pres">
      <dgm:prSet presAssocID="{060527D6-3ADD-452D-BBD0-BF141F909F0C}" presName="bkgdShape" presStyleLbl="node1" presStyleIdx="2" presStyleCnt="4"/>
      <dgm:spPr/>
      <dgm:t>
        <a:bodyPr/>
        <a:lstStyle/>
        <a:p>
          <a:endParaRPr lang="ru-RU"/>
        </a:p>
      </dgm:t>
    </dgm:pt>
    <dgm:pt modelId="{E2FFC6BB-341F-4F7C-8447-DAC6EBEE777C}" type="pres">
      <dgm:prSet presAssocID="{060527D6-3ADD-452D-BBD0-BF141F909F0C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1ADC81-ED71-4CDA-8CAA-69628C6B2F48}" type="pres">
      <dgm:prSet presAssocID="{060527D6-3ADD-452D-BBD0-BF141F909F0C}" presName="invisiNode" presStyleLbl="node1" presStyleIdx="2" presStyleCnt="4"/>
      <dgm:spPr/>
    </dgm:pt>
    <dgm:pt modelId="{948D832C-D76F-4381-8BCF-C73DF612EE7C}" type="pres">
      <dgm:prSet presAssocID="{060527D6-3ADD-452D-BBD0-BF141F909F0C}" presName="imagNode" presStyleLbl="fgImgPlace1" presStyleIdx="2" presStyleCnt="4" custLinFactNeighborX="1104" custLinFactNeighborY="-1801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004B274-572B-4D90-A90F-12C7EDD74EA4}" type="pres">
      <dgm:prSet presAssocID="{448AFA37-EE3B-421B-AE5A-5B77F72905A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DD1FE34-8B81-43C4-8F25-71315F82ED1A}" type="pres">
      <dgm:prSet presAssocID="{6B7BC655-72FF-4A04-A97D-00CAB7EFF620}" presName="compNode" presStyleCnt="0"/>
      <dgm:spPr/>
    </dgm:pt>
    <dgm:pt modelId="{5E0E3B0C-D734-447A-BFFF-B05D63DCDBFB}" type="pres">
      <dgm:prSet presAssocID="{6B7BC655-72FF-4A04-A97D-00CAB7EFF620}" presName="bkgdShape" presStyleLbl="node1" presStyleIdx="3" presStyleCnt="4"/>
      <dgm:spPr/>
      <dgm:t>
        <a:bodyPr/>
        <a:lstStyle/>
        <a:p>
          <a:endParaRPr lang="ru-RU"/>
        </a:p>
      </dgm:t>
    </dgm:pt>
    <dgm:pt modelId="{726AFEA5-160B-4F8E-9DCE-3EBA201457F5}" type="pres">
      <dgm:prSet presAssocID="{6B7BC655-72FF-4A04-A97D-00CAB7EFF620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B45C4-75E1-479F-9B21-63A629D10F89}" type="pres">
      <dgm:prSet presAssocID="{6B7BC655-72FF-4A04-A97D-00CAB7EFF620}" presName="invisiNode" presStyleLbl="node1" presStyleIdx="3" presStyleCnt="4"/>
      <dgm:spPr/>
    </dgm:pt>
    <dgm:pt modelId="{51A0AFF7-E78F-4EC2-B41C-5C3AEDEC33E3}" type="pres">
      <dgm:prSet presAssocID="{6B7BC655-72FF-4A04-A97D-00CAB7EFF620}" presName="imagNode" presStyleLbl="fgImgPlace1" presStyleIdx="3" presStyleCnt="4" custLinFactNeighborX="2208" custLinFactNeighborY="-1801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0209877-D8CA-4C31-BC04-29E45974AC87}" type="presOf" srcId="{92E3E4AF-6A9E-45A3-8CC5-BA8DDC1DF856}" destId="{405552C0-68C0-480C-8F30-5D28CA05B4F4}" srcOrd="0" destOrd="0" presId="urn:microsoft.com/office/officeart/2005/8/layout/hList7#1"/>
    <dgm:cxn modelId="{F5E3A118-D4DC-4B70-B7F7-59157A42328B}" type="presOf" srcId="{F66C3B28-8128-48CD-9B19-6832D2930AD7}" destId="{50D55E86-8CD4-4BD3-849E-6B1A0E314A81}" srcOrd="0" destOrd="0" presId="urn:microsoft.com/office/officeart/2005/8/layout/hList7#1"/>
    <dgm:cxn modelId="{F7E19B00-9B59-4CA8-9968-B06087D6530E}" type="presOf" srcId="{8FF75402-A700-4FC3-A3B3-5EEE6A74094F}" destId="{037CAE60-181F-4372-A496-01FFDBA0F8A5}" srcOrd="0" destOrd="0" presId="urn:microsoft.com/office/officeart/2005/8/layout/hList7#1"/>
    <dgm:cxn modelId="{3901E975-8E66-4600-BD0E-8CFB83C0B0C4}" type="presOf" srcId="{07D3D1CC-FC56-4DF6-A375-97E9E37FBE28}" destId="{C0337D8D-FB4F-4F3F-93AE-40D065E4533C}" srcOrd="0" destOrd="0" presId="urn:microsoft.com/office/officeart/2005/8/layout/hList7#1"/>
    <dgm:cxn modelId="{349FF3F9-6978-4C19-BAB7-C7456F5331D8}" type="presOf" srcId="{CA3177D2-28D2-4CFE-82E0-33B660E6C010}" destId="{6EF7E68F-53B5-40ED-AD2F-5B361B8DFA91}" srcOrd="1" destOrd="0" presId="urn:microsoft.com/office/officeart/2005/8/layout/hList7#1"/>
    <dgm:cxn modelId="{FE9332FE-ECDE-4A85-9DD8-919605DCBA96}" type="presOf" srcId="{060527D6-3ADD-452D-BBD0-BF141F909F0C}" destId="{E2FFC6BB-341F-4F7C-8447-DAC6EBEE777C}" srcOrd="1" destOrd="0" presId="urn:microsoft.com/office/officeart/2005/8/layout/hList7#1"/>
    <dgm:cxn modelId="{A7CE450A-AB02-4E47-A570-9AF3DAB18290}" srcId="{07D3D1CC-FC56-4DF6-A375-97E9E37FBE28}" destId="{92E3E4AF-6A9E-45A3-8CC5-BA8DDC1DF856}" srcOrd="0" destOrd="0" parTransId="{638C6B8F-C0BE-457B-986E-53D26EB59213}" sibTransId="{F66C3B28-8128-48CD-9B19-6832D2930AD7}"/>
    <dgm:cxn modelId="{9030E198-2B0B-4FE0-B6D7-141A9F27B569}" srcId="{07D3D1CC-FC56-4DF6-A375-97E9E37FBE28}" destId="{6B7BC655-72FF-4A04-A97D-00CAB7EFF620}" srcOrd="3" destOrd="0" parTransId="{25E0D276-B0A5-43C3-AA86-238F8D90D71D}" sibTransId="{AA6C5723-B865-49E6-842F-042AF07B9786}"/>
    <dgm:cxn modelId="{5E47AAFE-0026-436E-BEDE-2A3B5F466030}" type="presOf" srcId="{6B7BC655-72FF-4A04-A97D-00CAB7EFF620}" destId="{5E0E3B0C-D734-447A-BFFF-B05D63DCDBFB}" srcOrd="0" destOrd="0" presId="urn:microsoft.com/office/officeart/2005/8/layout/hList7#1"/>
    <dgm:cxn modelId="{B1E38455-336D-40D7-8EB7-410906D6052D}" type="presOf" srcId="{92E3E4AF-6A9E-45A3-8CC5-BA8DDC1DF856}" destId="{8E9B894B-2046-4CBB-9A9A-D2D5C7A3982E}" srcOrd="1" destOrd="0" presId="urn:microsoft.com/office/officeart/2005/8/layout/hList7#1"/>
    <dgm:cxn modelId="{3C1AA8FF-097A-4E37-89AA-8F5FDAB28FDC}" srcId="{07D3D1CC-FC56-4DF6-A375-97E9E37FBE28}" destId="{060527D6-3ADD-452D-BBD0-BF141F909F0C}" srcOrd="2" destOrd="0" parTransId="{2EAA43B8-78AC-480F-B8AF-FEB2C559E3D1}" sibTransId="{448AFA37-EE3B-421B-AE5A-5B77F72905A5}"/>
    <dgm:cxn modelId="{8BADB2BA-B6BA-4149-AA75-3FC0EAE8AAE6}" srcId="{07D3D1CC-FC56-4DF6-A375-97E9E37FBE28}" destId="{CA3177D2-28D2-4CFE-82E0-33B660E6C010}" srcOrd="1" destOrd="0" parTransId="{52073FF9-3687-411D-99C7-90FF8DD272F5}" sibTransId="{8FF75402-A700-4FC3-A3B3-5EEE6A74094F}"/>
    <dgm:cxn modelId="{2FD33C69-F873-4600-A81A-8B05D33B8F78}" type="presOf" srcId="{448AFA37-EE3B-421B-AE5A-5B77F72905A5}" destId="{D004B274-572B-4D90-A90F-12C7EDD74EA4}" srcOrd="0" destOrd="0" presId="urn:microsoft.com/office/officeart/2005/8/layout/hList7#1"/>
    <dgm:cxn modelId="{4ED896A1-67D6-4D13-8475-BE8A99FCF3DC}" type="presOf" srcId="{6B7BC655-72FF-4A04-A97D-00CAB7EFF620}" destId="{726AFEA5-160B-4F8E-9DCE-3EBA201457F5}" srcOrd="1" destOrd="0" presId="urn:microsoft.com/office/officeart/2005/8/layout/hList7#1"/>
    <dgm:cxn modelId="{2B637987-74F7-4CA4-95C4-AFB3BC00E918}" type="presOf" srcId="{060527D6-3ADD-452D-BBD0-BF141F909F0C}" destId="{FCB92F8A-5F08-4096-8D6F-8B016EAB26F8}" srcOrd="0" destOrd="0" presId="urn:microsoft.com/office/officeart/2005/8/layout/hList7#1"/>
    <dgm:cxn modelId="{3C018757-91A0-40C9-A1AF-190F862B3B90}" type="presOf" srcId="{CA3177D2-28D2-4CFE-82E0-33B660E6C010}" destId="{7548A751-2748-4A90-848B-3AA4CA539DB4}" srcOrd="0" destOrd="0" presId="urn:microsoft.com/office/officeart/2005/8/layout/hList7#1"/>
    <dgm:cxn modelId="{F4026692-48BA-4AB1-8C67-BEE0FF2C230B}" type="presParOf" srcId="{C0337D8D-FB4F-4F3F-93AE-40D065E4533C}" destId="{669F8EA6-2E6A-454F-8936-581C29788501}" srcOrd="0" destOrd="0" presId="urn:microsoft.com/office/officeart/2005/8/layout/hList7#1"/>
    <dgm:cxn modelId="{B601CA39-32D7-4ADB-BE9A-668D679E7708}" type="presParOf" srcId="{C0337D8D-FB4F-4F3F-93AE-40D065E4533C}" destId="{450CB817-7BBC-400E-8F85-98B9137A87E8}" srcOrd="1" destOrd="0" presId="urn:microsoft.com/office/officeart/2005/8/layout/hList7#1"/>
    <dgm:cxn modelId="{14E5D1BE-F87D-4125-933D-3530C1C5EA39}" type="presParOf" srcId="{450CB817-7BBC-400E-8F85-98B9137A87E8}" destId="{152E583D-5076-4E5A-8776-49CBF5871169}" srcOrd="0" destOrd="0" presId="urn:microsoft.com/office/officeart/2005/8/layout/hList7#1"/>
    <dgm:cxn modelId="{D8AB5CFB-3FE2-401F-B614-49A771378E63}" type="presParOf" srcId="{152E583D-5076-4E5A-8776-49CBF5871169}" destId="{405552C0-68C0-480C-8F30-5D28CA05B4F4}" srcOrd="0" destOrd="0" presId="urn:microsoft.com/office/officeart/2005/8/layout/hList7#1"/>
    <dgm:cxn modelId="{61379C93-B315-4B22-97EB-4456AC656033}" type="presParOf" srcId="{152E583D-5076-4E5A-8776-49CBF5871169}" destId="{8E9B894B-2046-4CBB-9A9A-D2D5C7A3982E}" srcOrd="1" destOrd="0" presId="urn:microsoft.com/office/officeart/2005/8/layout/hList7#1"/>
    <dgm:cxn modelId="{2A03BE38-ABD1-4E4B-AAB5-1CE5C589687B}" type="presParOf" srcId="{152E583D-5076-4E5A-8776-49CBF5871169}" destId="{BB31CD6F-43D6-4D68-9D52-0338F64590FC}" srcOrd="2" destOrd="0" presId="urn:microsoft.com/office/officeart/2005/8/layout/hList7#1"/>
    <dgm:cxn modelId="{22584364-4BC8-4E8D-A36A-2B73A756811B}" type="presParOf" srcId="{152E583D-5076-4E5A-8776-49CBF5871169}" destId="{DE6BE46D-E9AC-4175-B202-50FF38043991}" srcOrd="3" destOrd="0" presId="urn:microsoft.com/office/officeart/2005/8/layout/hList7#1"/>
    <dgm:cxn modelId="{66E08DC4-F3B1-49C9-822A-F05A49FA920E}" type="presParOf" srcId="{450CB817-7BBC-400E-8F85-98B9137A87E8}" destId="{50D55E86-8CD4-4BD3-849E-6B1A0E314A81}" srcOrd="1" destOrd="0" presId="urn:microsoft.com/office/officeart/2005/8/layout/hList7#1"/>
    <dgm:cxn modelId="{49BE8DD5-D4BC-41B1-B643-4000DC52F75D}" type="presParOf" srcId="{450CB817-7BBC-400E-8F85-98B9137A87E8}" destId="{E80AA8D7-B4C2-4EC1-AA29-9DF9D4F5F7BA}" srcOrd="2" destOrd="0" presId="urn:microsoft.com/office/officeart/2005/8/layout/hList7#1"/>
    <dgm:cxn modelId="{4EB36D41-AEB2-4E08-9E40-35E79A2E60A3}" type="presParOf" srcId="{E80AA8D7-B4C2-4EC1-AA29-9DF9D4F5F7BA}" destId="{7548A751-2748-4A90-848B-3AA4CA539DB4}" srcOrd="0" destOrd="0" presId="urn:microsoft.com/office/officeart/2005/8/layout/hList7#1"/>
    <dgm:cxn modelId="{E34EA3D9-23C8-4792-9F19-ED96A9F1CF2F}" type="presParOf" srcId="{E80AA8D7-B4C2-4EC1-AA29-9DF9D4F5F7BA}" destId="{6EF7E68F-53B5-40ED-AD2F-5B361B8DFA91}" srcOrd="1" destOrd="0" presId="urn:microsoft.com/office/officeart/2005/8/layout/hList7#1"/>
    <dgm:cxn modelId="{DA09BB01-BCEC-468F-8D10-F8AD16E28093}" type="presParOf" srcId="{E80AA8D7-B4C2-4EC1-AA29-9DF9D4F5F7BA}" destId="{FBDBE5C8-F0A6-424C-8218-CCABC799E05B}" srcOrd="2" destOrd="0" presId="urn:microsoft.com/office/officeart/2005/8/layout/hList7#1"/>
    <dgm:cxn modelId="{EA450AED-651A-45EF-984E-7E2AC638AFDD}" type="presParOf" srcId="{E80AA8D7-B4C2-4EC1-AA29-9DF9D4F5F7BA}" destId="{470DE72F-4B32-4335-8D4B-95EAB258D2F0}" srcOrd="3" destOrd="0" presId="urn:microsoft.com/office/officeart/2005/8/layout/hList7#1"/>
    <dgm:cxn modelId="{0D9233BE-D4DA-47A0-9ED0-E9AED9C76247}" type="presParOf" srcId="{450CB817-7BBC-400E-8F85-98B9137A87E8}" destId="{037CAE60-181F-4372-A496-01FFDBA0F8A5}" srcOrd="3" destOrd="0" presId="urn:microsoft.com/office/officeart/2005/8/layout/hList7#1"/>
    <dgm:cxn modelId="{8BF01BA8-5D5F-4A08-87EC-795C9F3906E7}" type="presParOf" srcId="{450CB817-7BBC-400E-8F85-98B9137A87E8}" destId="{D6F1AE0D-0AD1-4711-A1F8-0E2726F143B6}" srcOrd="4" destOrd="0" presId="urn:microsoft.com/office/officeart/2005/8/layout/hList7#1"/>
    <dgm:cxn modelId="{AA847B91-3489-4ED0-AA68-6F88F551B5CA}" type="presParOf" srcId="{D6F1AE0D-0AD1-4711-A1F8-0E2726F143B6}" destId="{FCB92F8A-5F08-4096-8D6F-8B016EAB26F8}" srcOrd="0" destOrd="0" presId="urn:microsoft.com/office/officeart/2005/8/layout/hList7#1"/>
    <dgm:cxn modelId="{416E4DDC-6E79-419A-9860-A1FB0D4A5F71}" type="presParOf" srcId="{D6F1AE0D-0AD1-4711-A1F8-0E2726F143B6}" destId="{E2FFC6BB-341F-4F7C-8447-DAC6EBEE777C}" srcOrd="1" destOrd="0" presId="urn:microsoft.com/office/officeart/2005/8/layout/hList7#1"/>
    <dgm:cxn modelId="{0153E1B6-3C6A-4664-A7AF-801B0A565886}" type="presParOf" srcId="{D6F1AE0D-0AD1-4711-A1F8-0E2726F143B6}" destId="{E81ADC81-ED71-4CDA-8CAA-69628C6B2F48}" srcOrd="2" destOrd="0" presId="urn:microsoft.com/office/officeart/2005/8/layout/hList7#1"/>
    <dgm:cxn modelId="{0184DF4F-984B-4877-BB5B-D006E896D288}" type="presParOf" srcId="{D6F1AE0D-0AD1-4711-A1F8-0E2726F143B6}" destId="{948D832C-D76F-4381-8BCF-C73DF612EE7C}" srcOrd="3" destOrd="0" presId="urn:microsoft.com/office/officeart/2005/8/layout/hList7#1"/>
    <dgm:cxn modelId="{4A068A8B-CA3E-4B1A-9A3D-8AC800381307}" type="presParOf" srcId="{450CB817-7BBC-400E-8F85-98B9137A87E8}" destId="{D004B274-572B-4D90-A90F-12C7EDD74EA4}" srcOrd="5" destOrd="0" presId="urn:microsoft.com/office/officeart/2005/8/layout/hList7#1"/>
    <dgm:cxn modelId="{E2661A18-EF39-477B-AB11-E24E850F3977}" type="presParOf" srcId="{450CB817-7BBC-400E-8F85-98B9137A87E8}" destId="{EDD1FE34-8B81-43C4-8F25-71315F82ED1A}" srcOrd="6" destOrd="0" presId="urn:microsoft.com/office/officeart/2005/8/layout/hList7#1"/>
    <dgm:cxn modelId="{D2DC254B-A8A5-40E0-8C90-0DA0B8618B72}" type="presParOf" srcId="{EDD1FE34-8B81-43C4-8F25-71315F82ED1A}" destId="{5E0E3B0C-D734-447A-BFFF-B05D63DCDBFB}" srcOrd="0" destOrd="0" presId="urn:microsoft.com/office/officeart/2005/8/layout/hList7#1"/>
    <dgm:cxn modelId="{57C14E89-E3AE-45BF-A7FC-5DC1D0D53CD4}" type="presParOf" srcId="{EDD1FE34-8B81-43C4-8F25-71315F82ED1A}" destId="{726AFEA5-160B-4F8E-9DCE-3EBA201457F5}" srcOrd="1" destOrd="0" presId="urn:microsoft.com/office/officeart/2005/8/layout/hList7#1"/>
    <dgm:cxn modelId="{7842337B-A435-49B2-912F-B8226BF6759B}" type="presParOf" srcId="{EDD1FE34-8B81-43C4-8F25-71315F82ED1A}" destId="{F8DB45C4-75E1-479F-9B21-63A629D10F89}" srcOrd="2" destOrd="0" presId="urn:microsoft.com/office/officeart/2005/8/layout/hList7#1"/>
    <dgm:cxn modelId="{5E84868E-F3F2-415F-B70E-EF3A4B9DA1BB}" type="presParOf" srcId="{EDD1FE34-8B81-43C4-8F25-71315F82ED1A}" destId="{51A0AFF7-E78F-4EC2-B41C-5C3AEDEC33E3}" srcOrd="3" destOrd="0" presId="urn:microsoft.com/office/officeart/2005/8/layout/hList7#1"/>
  </dgm:cxnLst>
  <dgm:bg>
    <a:solidFill>
      <a:srgbClr val="00206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489085-D381-408C-94E6-7911B40442FA}" type="doc">
      <dgm:prSet loTypeId="urn:microsoft.com/office/officeart/2005/8/layout/vList6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D3C59BB7-C6D9-4FF6-902B-DFD249D70144}">
      <dgm:prSet phldrT="[Текст]" custT="1"/>
      <dgm:spPr/>
      <dgm:t>
        <a:bodyPr/>
        <a:lstStyle/>
        <a:p>
          <a:r>
            <a:rPr lang="kk-KZ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Жабдықтаушы үшін</a:t>
          </a:r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A09CAFA-15FD-4158-8854-6B320CB2E5DA}" type="parTrans" cxnId="{E99AA71D-7815-4FE4-B350-C3B1CFD46A59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846A4C-456E-4312-8FEB-51ED732A58BA}" type="sibTrans" cxnId="{E99AA71D-7815-4FE4-B350-C3B1CFD46A59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7BFE735-0760-47C2-9BEA-13B8C034663A}">
      <dgm:prSet custT="1"/>
      <dgm:spPr/>
      <dgm:t>
        <a:bodyPr/>
        <a:lstStyle/>
        <a:p>
          <a:r>
            <a:rPr lang="ru-RU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мердігерлер үшін</a:t>
          </a:r>
        </a:p>
      </dgm:t>
    </dgm:pt>
    <dgm:pt modelId="{BE7EBB82-45CC-43CF-9C71-5C088EF69DD9}" type="parTrans" cxnId="{E3FE3760-26E6-49DB-97DE-FA028508F803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9648409-8C5C-44E7-B296-8C1E11ABBF75}" type="sibTrans" cxnId="{E3FE3760-26E6-49DB-97DE-FA028508F803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E94F90-D259-4112-986C-61FDCDE8D158}">
      <dgm:prSet custT="1"/>
      <dgm:spPr/>
      <dgm:t>
        <a:bodyPr/>
        <a:lstStyle/>
        <a:p>
          <a:r>
            <a:rPr lang="kk-KZ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Қаржылық агент үшін</a:t>
          </a:r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66B9F2-5F40-48E9-B39B-EABFA68D735C}" type="parTrans" cxnId="{F40F598A-3457-4E59-9452-9FC35801291C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B6BA826-7EC5-42CC-AF76-3B2450E892BD}" type="sibTrans" cxnId="{F40F598A-3457-4E59-9452-9FC35801291C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147EF98-41A9-43C4-9C5B-D4C06398C9EE}">
      <dgm:prSet custT="1"/>
      <dgm:spPr/>
      <dgm:t>
        <a:bodyPr/>
        <a:lstStyle/>
        <a:p>
          <a:r>
            <a:rPr lang="kk-KZ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жаңа клиенттерді тарту; табыс алу; қызметті әртараптандыру.</a:t>
          </a:r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971B67-4EE5-485B-97F9-11F4079B9EC1}" type="parTrans" cxnId="{964F8B2A-3EED-41BD-8FAD-B4DFF9117B02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39AD61-39EF-493C-AC95-5048B5E49587}" type="sibTrans" cxnId="{964F8B2A-3EED-41BD-8FAD-B4DFF9117B02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23349A8-B54B-4AB1-A255-9B3FFD6FB366}">
      <dgm:prSet custT="1"/>
      <dgm:spPr/>
      <dgm:t>
        <a:bodyPr/>
        <a:lstStyle/>
        <a:p>
          <a:r>
            <a:rPr lang="kk-KZ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Сатып алушы үшін</a:t>
          </a:r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480978-608C-464F-97C6-2D5EFF0B1E6C}" type="parTrans" cxnId="{1D58D414-BEEB-4FCD-8A1C-63C763421404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5511110-45CD-4057-86AC-ED9E8CBD45C1}" type="sibTrans" cxnId="{1D58D414-BEEB-4FCD-8A1C-63C763421404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D86582-3B1A-4410-BA74-B7E893A4F39A}">
      <dgm:prSet custT="1"/>
      <dgm:spPr/>
      <dgm:t>
        <a:bodyPr/>
        <a:lstStyle/>
        <a:p>
          <a:r>
            <a:rPr lang="kk-KZ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төлемді кейінге қалдыру шартында тауарларды алу; сапасыз өнімді алу тәуекелін төмендету; сатып алулар көлемін арттыру</a:t>
          </a:r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56519C-5B10-411A-BD5C-BA73C19715DE}" type="parTrans" cxnId="{D4D6E184-175E-4FBD-BAFC-FA67C26045A6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AB28FB2-AB42-428B-9B6A-D94EF8DA16B0}" type="sibTrans" cxnId="{D4D6E184-175E-4FBD-BAFC-FA67C26045A6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4E628AC-9EFA-4BF6-BA35-4CFACA749D88}">
      <dgm:prSet custT="1"/>
      <dgm:spPr/>
      <dgm:t>
        <a:bodyPr/>
        <a:lstStyle/>
        <a:p>
          <a:r>
            <a:rPr lang="kk-KZ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қаржылық жағдайдың жақсаруы; нарықта бәсекелестік позициясына күшейту; жоғалған пайда тәуекелін төмендету; кепілдің болмауы; пайдаға салықтан үнемдеу.</a:t>
          </a:r>
          <a:endParaRPr lang="ru-RU" sz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223964B-707E-4BD5-ABEC-645961110868}" type="parTrans" cxnId="{443077E8-55B2-4D21-87AB-283A6C45B60B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FB5853-0630-4C07-B647-5484982ACDD3}" type="sibTrans" cxnId="{443077E8-55B2-4D21-87AB-283A6C45B60B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8A73315-130A-449A-B91A-54AAD9C8C19E}">
      <dgm:prSet custT="1"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E516D5C-4AEC-4862-8770-ACA6F8C48D9C}" type="parTrans" cxnId="{E96C7FA4-78A2-4F0E-8154-FC3DF72A329C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500491-CB51-46F7-A5EE-17273FD35EB3}" type="sibTrans" cxnId="{E96C7FA4-78A2-4F0E-8154-FC3DF72A329C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9D1281-95A5-48AC-B50B-F406297C9F0B}">
      <dgm:prSet custT="1"/>
      <dgm:spPr/>
      <dgm:t>
        <a:bodyPr/>
        <a:lstStyle/>
        <a:p>
          <a:r>
            <a:rPr lang="kk-KZ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дебиторлық берешектің айналымдылығын жылдамдату; дебиторлық берешекті әкімшілік басқарумен байланысты шығындарды қысқарту; </a:t>
          </a:r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A4CBB4-B535-41F8-8490-3A9B48340137}" type="parTrans" cxnId="{96B9E396-F735-45F6-88C8-7801FCDBCD85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7CBB1C-DDB6-4361-B1A7-E7F35A23AD51}" type="sibTrans" cxnId="{96B9E396-F735-45F6-88C8-7801FCDBCD85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74122F-FA63-447C-8F02-6CFFE59E4AB2}" type="pres">
      <dgm:prSet presAssocID="{2B489085-D381-408C-94E6-7911B40442F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15B3DCE-F504-44C1-9B7B-820F875A0A0A}" type="pres">
      <dgm:prSet presAssocID="{D3C59BB7-C6D9-4FF6-902B-DFD249D70144}" presName="linNode" presStyleCnt="0"/>
      <dgm:spPr/>
    </dgm:pt>
    <dgm:pt modelId="{EC07C0CB-2653-4998-8A28-FC8304A7CE60}" type="pres">
      <dgm:prSet presAssocID="{D3C59BB7-C6D9-4FF6-902B-DFD249D70144}" presName="parentShp" presStyleLbl="node1" presStyleIdx="0" presStyleCnt="4" custScaleY="135492" custLinFactNeighborY="-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B9E2F0-0647-489F-A0C7-D25FBE9BA1CE}" type="pres">
      <dgm:prSet presAssocID="{D3C59BB7-C6D9-4FF6-902B-DFD249D70144}" presName="childShp" presStyleLbl="bgAccFollowNode1" presStyleIdx="0" presStyleCnt="4" custScaleY="1326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794DA-4D03-4639-BEFE-D96C76A8386C}" type="pres">
      <dgm:prSet presAssocID="{5E846A4C-456E-4312-8FEB-51ED732A58BA}" presName="spacing" presStyleCnt="0"/>
      <dgm:spPr/>
    </dgm:pt>
    <dgm:pt modelId="{99AD7934-E67B-4FFA-9D15-ACC082FE0469}" type="pres">
      <dgm:prSet presAssocID="{E7BFE735-0760-47C2-9BEA-13B8C034663A}" presName="linNode" presStyleCnt="0"/>
      <dgm:spPr/>
    </dgm:pt>
    <dgm:pt modelId="{759E0B38-7BB0-4C32-9B38-6E510F98E5F5}" type="pres">
      <dgm:prSet presAssocID="{E7BFE735-0760-47C2-9BEA-13B8C034663A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5C123-8995-47DF-881A-79BCB759C838}" type="pres">
      <dgm:prSet presAssocID="{E7BFE735-0760-47C2-9BEA-13B8C034663A}" presName="childShp" presStyleLbl="bgAccFollowNode1" presStyleIdx="1" presStyleCnt="4" custScaleY="132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BDE2ED-4EC7-46F1-A353-9673FFFBD37A}" type="pres">
      <dgm:prSet presAssocID="{89648409-8C5C-44E7-B296-8C1E11ABBF75}" presName="spacing" presStyleCnt="0"/>
      <dgm:spPr/>
    </dgm:pt>
    <dgm:pt modelId="{083D537C-DA5C-4E34-9F54-CB635241C203}" type="pres">
      <dgm:prSet presAssocID="{8DE94F90-D259-4112-986C-61FDCDE8D158}" presName="linNode" presStyleCnt="0"/>
      <dgm:spPr/>
    </dgm:pt>
    <dgm:pt modelId="{5F8E34BE-9BCB-4E37-9EBB-B6FE22C2D662}" type="pres">
      <dgm:prSet presAssocID="{8DE94F90-D259-4112-986C-61FDCDE8D158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73131-2060-415C-BC42-669E475F9E22}" type="pres">
      <dgm:prSet presAssocID="{8DE94F90-D259-4112-986C-61FDCDE8D158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D4E24-E614-498D-8D1C-BB1C2162A0C9}" type="pres">
      <dgm:prSet presAssocID="{5B6BA826-7EC5-42CC-AF76-3B2450E892BD}" presName="spacing" presStyleCnt="0"/>
      <dgm:spPr/>
    </dgm:pt>
    <dgm:pt modelId="{A4A62139-00DC-4569-91C1-D159A8F94093}" type="pres">
      <dgm:prSet presAssocID="{E23349A8-B54B-4AB1-A255-9B3FFD6FB366}" presName="linNode" presStyleCnt="0"/>
      <dgm:spPr/>
    </dgm:pt>
    <dgm:pt modelId="{C89DF9C4-09AD-437A-A9EC-BB55E493EA92}" type="pres">
      <dgm:prSet presAssocID="{E23349A8-B54B-4AB1-A255-9B3FFD6FB366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D2B79-135B-40D1-99F4-01B06657F73F}" type="pres">
      <dgm:prSet presAssocID="{E23349A8-B54B-4AB1-A255-9B3FFD6FB366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8F3578-B2FD-42CD-BB17-463A2F3D5DCB}" type="presOf" srcId="{E7BFE735-0760-47C2-9BEA-13B8C034663A}" destId="{759E0B38-7BB0-4C32-9B38-6E510F98E5F5}" srcOrd="0" destOrd="0" presId="urn:microsoft.com/office/officeart/2005/8/layout/vList6"/>
    <dgm:cxn modelId="{D4D6E184-175E-4FBD-BAFC-FA67C26045A6}" srcId="{E23349A8-B54B-4AB1-A255-9B3FFD6FB366}" destId="{7FD86582-3B1A-4410-BA74-B7E893A4F39A}" srcOrd="0" destOrd="0" parTransId="{8F56519C-5B10-411A-BD5C-BA73C19715DE}" sibTransId="{5AB28FB2-AB42-428B-9B6A-D94EF8DA16B0}"/>
    <dgm:cxn modelId="{911BAC06-04CA-4A08-A7DA-80A045540896}" type="presOf" srcId="{4147EF98-41A9-43C4-9C5B-D4C06398C9EE}" destId="{7F173131-2060-415C-BC42-669E475F9E22}" srcOrd="0" destOrd="0" presId="urn:microsoft.com/office/officeart/2005/8/layout/vList6"/>
    <dgm:cxn modelId="{A51D94B5-C9B2-4A7E-B32B-6418080E9D9E}" type="presOf" srcId="{9A9D1281-95A5-48AC-B50B-F406297C9F0B}" destId="{1DB9E2F0-0647-489F-A0C7-D25FBE9BA1CE}" srcOrd="0" destOrd="0" presId="urn:microsoft.com/office/officeart/2005/8/layout/vList6"/>
    <dgm:cxn modelId="{9A0F70EF-5DB4-461A-8F7B-A8F5A372EBB9}" type="presOf" srcId="{7FD86582-3B1A-4410-BA74-B7E893A4F39A}" destId="{1A5D2B79-135B-40D1-99F4-01B06657F73F}" srcOrd="0" destOrd="0" presId="urn:microsoft.com/office/officeart/2005/8/layout/vList6"/>
    <dgm:cxn modelId="{1D58D414-BEEB-4FCD-8A1C-63C763421404}" srcId="{2B489085-D381-408C-94E6-7911B40442FA}" destId="{E23349A8-B54B-4AB1-A255-9B3FFD6FB366}" srcOrd="3" destOrd="0" parTransId="{27480978-608C-464F-97C6-2D5EFF0B1E6C}" sibTransId="{A5511110-45CD-4057-86AC-ED9E8CBD45C1}"/>
    <dgm:cxn modelId="{96B9E396-F735-45F6-88C8-7801FCDBCD85}" srcId="{D3C59BB7-C6D9-4FF6-902B-DFD249D70144}" destId="{9A9D1281-95A5-48AC-B50B-F406297C9F0B}" srcOrd="0" destOrd="0" parTransId="{99A4CBB4-B535-41F8-8490-3A9B48340137}" sibTransId="{BA7CBB1C-DDB6-4361-B1A7-E7F35A23AD51}"/>
    <dgm:cxn modelId="{964F8B2A-3EED-41BD-8FAD-B4DFF9117B02}" srcId="{8DE94F90-D259-4112-986C-61FDCDE8D158}" destId="{4147EF98-41A9-43C4-9C5B-D4C06398C9EE}" srcOrd="0" destOrd="0" parTransId="{7F971B67-4EE5-485B-97F9-11F4079B9EC1}" sibTransId="{5839AD61-39EF-493C-AC95-5048B5E49587}"/>
    <dgm:cxn modelId="{5CEFF3A8-056E-4C01-9149-7AF47172A160}" type="presOf" srcId="{8DE94F90-D259-4112-986C-61FDCDE8D158}" destId="{5F8E34BE-9BCB-4E37-9EBB-B6FE22C2D662}" srcOrd="0" destOrd="0" presId="urn:microsoft.com/office/officeart/2005/8/layout/vList6"/>
    <dgm:cxn modelId="{F40F598A-3457-4E59-9452-9FC35801291C}" srcId="{2B489085-D381-408C-94E6-7911B40442FA}" destId="{8DE94F90-D259-4112-986C-61FDCDE8D158}" srcOrd="2" destOrd="0" parTransId="{7266B9F2-5F40-48E9-B39B-EABFA68D735C}" sibTransId="{5B6BA826-7EC5-42CC-AF76-3B2450E892BD}"/>
    <dgm:cxn modelId="{E703AD0D-3672-44AE-8AF3-199B2F5BD6DD}" type="presOf" srcId="{E23349A8-B54B-4AB1-A255-9B3FFD6FB366}" destId="{C89DF9C4-09AD-437A-A9EC-BB55E493EA92}" srcOrd="0" destOrd="0" presId="urn:microsoft.com/office/officeart/2005/8/layout/vList6"/>
    <dgm:cxn modelId="{2FEA3ED6-4E51-4E63-87D4-5AAD692D76B5}" type="presOf" srcId="{2B489085-D381-408C-94E6-7911B40442FA}" destId="{C874122F-FA63-447C-8F02-6CFFE59E4AB2}" srcOrd="0" destOrd="0" presId="urn:microsoft.com/office/officeart/2005/8/layout/vList6"/>
    <dgm:cxn modelId="{CF4C19A4-E30A-427D-BDF0-1F4860F68FB0}" type="presOf" srcId="{98A73315-130A-449A-B91A-54AAD9C8C19E}" destId="{47D5C123-8995-47DF-881A-79BCB759C838}" srcOrd="0" destOrd="1" presId="urn:microsoft.com/office/officeart/2005/8/layout/vList6"/>
    <dgm:cxn modelId="{790C7384-B7E0-4409-B19A-E8BB53D461F8}" type="presOf" srcId="{54E628AC-9EFA-4BF6-BA35-4CFACA749D88}" destId="{47D5C123-8995-47DF-881A-79BCB759C838}" srcOrd="0" destOrd="0" presId="urn:microsoft.com/office/officeart/2005/8/layout/vList6"/>
    <dgm:cxn modelId="{A39AA91D-75D2-40DD-9702-C5F54DDE8A73}" type="presOf" srcId="{D3C59BB7-C6D9-4FF6-902B-DFD249D70144}" destId="{EC07C0CB-2653-4998-8A28-FC8304A7CE60}" srcOrd="0" destOrd="0" presId="urn:microsoft.com/office/officeart/2005/8/layout/vList6"/>
    <dgm:cxn modelId="{E96C7FA4-78A2-4F0E-8154-FC3DF72A329C}" srcId="{E7BFE735-0760-47C2-9BEA-13B8C034663A}" destId="{98A73315-130A-449A-B91A-54AAD9C8C19E}" srcOrd="1" destOrd="0" parTransId="{8E516D5C-4AEC-4862-8770-ACA6F8C48D9C}" sibTransId="{3C500491-CB51-46F7-A5EE-17273FD35EB3}"/>
    <dgm:cxn modelId="{443077E8-55B2-4D21-87AB-283A6C45B60B}" srcId="{E7BFE735-0760-47C2-9BEA-13B8C034663A}" destId="{54E628AC-9EFA-4BF6-BA35-4CFACA749D88}" srcOrd="0" destOrd="0" parTransId="{E223964B-707E-4BD5-ABEC-645961110868}" sibTransId="{4EFB5853-0630-4C07-B647-5484982ACDD3}"/>
    <dgm:cxn modelId="{E3FE3760-26E6-49DB-97DE-FA028508F803}" srcId="{2B489085-D381-408C-94E6-7911B40442FA}" destId="{E7BFE735-0760-47C2-9BEA-13B8C034663A}" srcOrd="1" destOrd="0" parTransId="{BE7EBB82-45CC-43CF-9C71-5C088EF69DD9}" sibTransId="{89648409-8C5C-44E7-B296-8C1E11ABBF75}"/>
    <dgm:cxn modelId="{E99AA71D-7815-4FE4-B350-C3B1CFD46A59}" srcId="{2B489085-D381-408C-94E6-7911B40442FA}" destId="{D3C59BB7-C6D9-4FF6-902B-DFD249D70144}" srcOrd="0" destOrd="0" parTransId="{5A09CAFA-15FD-4158-8854-6B320CB2E5DA}" sibTransId="{5E846A4C-456E-4312-8FEB-51ED732A58BA}"/>
    <dgm:cxn modelId="{E58B2A26-6FBA-4E5F-A5BA-C851C3FBC3CC}" type="presParOf" srcId="{C874122F-FA63-447C-8F02-6CFFE59E4AB2}" destId="{A15B3DCE-F504-44C1-9B7B-820F875A0A0A}" srcOrd="0" destOrd="0" presId="urn:microsoft.com/office/officeart/2005/8/layout/vList6"/>
    <dgm:cxn modelId="{A8CB63D6-9A5B-4614-A276-8DC0FD133DA2}" type="presParOf" srcId="{A15B3DCE-F504-44C1-9B7B-820F875A0A0A}" destId="{EC07C0CB-2653-4998-8A28-FC8304A7CE60}" srcOrd="0" destOrd="0" presId="urn:microsoft.com/office/officeart/2005/8/layout/vList6"/>
    <dgm:cxn modelId="{F10455EF-3C63-476A-8850-5D08255130D3}" type="presParOf" srcId="{A15B3DCE-F504-44C1-9B7B-820F875A0A0A}" destId="{1DB9E2F0-0647-489F-A0C7-D25FBE9BA1CE}" srcOrd="1" destOrd="0" presId="urn:microsoft.com/office/officeart/2005/8/layout/vList6"/>
    <dgm:cxn modelId="{AD08E3E8-987D-4725-A34F-87E0D8E974A9}" type="presParOf" srcId="{C874122F-FA63-447C-8F02-6CFFE59E4AB2}" destId="{740794DA-4D03-4639-BEFE-D96C76A8386C}" srcOrd="1" destOrd="0" presId="urn:microsoft.com/office/officeart/2005/8/layout/vList6"/>
    <dgm:cxn modelId="{FBA6D693-F7BC-4F1E-A947-F8A181968D52}" type="presParOf" srcId="{C874122F-FA63-447C-8F02-6CFFE59E4AB2}" destId="{99AD7934-E67B-4FFA-9D15-ACC082FE0469}" srcOrd="2" destOrd="0" presId="urn:microsoft.com/office/officeart/2005/8/layout/vList6"/>
    <dgm:cxn modelId="{53BFCB4A-754C-44FE-96C7-18601C2ACE4B}" type="presParOf" srcId="{99AD7934-E67B-4FFA-9D15-ACC082FE0469}" destId="{759E0B38-7BB0-4C32-9B38-6E510F98E5F5}" srcOrd="0" destOrd="0" presId="urn:microsoft.com/office/officeart/2005/8/layout/vList6"/>
    <dgm:cxn modelId="{00C30290-DB06-480A-B4DB-3CAAB864A745}" type="presParOf" srcId="{99AD7934-E67B-4FFA-9D15-ACC082FE0469}" destId="{47D5C123-8995-47DF-881A-79BCB759C838}" srcOrd="1" destOrd="0" presId="urn:microsoft.com/office/officeart/2005/8/layout/vList6"/>
    <dgm:cxn modelId="{0C3CA7AF-6D2F-4E57-93BF-B4FCA25DAF2E}" type="presParOf" srcId="{C874122F-FA63-447C-8F02-6CFFE59E4AB2}" destId="{46BDE2ED-4EC7-46F1-A353-9673FFFBD37A}" srcOrd="3" destOrd="0" presId="urn:microsoft.com/office/officeart/2005/8/layout/vList6"/>
    <dgm:cxn modelId="{00F324C8-16FA-492D-9366-E796D85E69CD}" type="presParOf" srcId="{C874122F-FA63-447C-8F02-6CFFE59E4AB2}" destId="{083D537C-DA5C-4E34-9F54-CB635241C203}" srcOrd="4" destOrd="0" presId="urn:microsoft.com/office/officeart/2005/8/layout/vList6"/>
    <dgm:cxn modelId="{4645B683-D5B1-425D-93DF-7C2E4C7155E4}" type="presParOf" srcId="{083D537C-DA5C-4E34-9F54-CB635241C203}" destId="{5F8E34BE-9BCB-4E37-9EBB-B6FE22C2D662}" srcOrd="0" destOrd="0" presId="urn:microsoft.com/office/officeart/2005/8/layout/vList6"/>
    <dgm:cxn modelId="{06840374-8A65-4F41-B4AE-D0AFCFD87D9C}" type="presParOf" srcId="{083D537C-DA5C-4E34-9F54-CB635241C203}" destId="{7F173131-2060-415C-BC42-669E475F9E22}" srcOrd="1" destOrd="0" presId="urn:microsoft.com/office/officeart/2005/8/layout/vList6"/>
    <dgm:cxn modelId="{867A67C8-DBFA-46CF-8A4F-253ECE152945}" type="presParOf" srcId="{C874122F-FA63-447C-8F02-6CFFE59E4AB2}" destId="{960D4E24-E614-498D-8D1C-BB1C2162A0C9}" srcOrd="5" destOrd="0" presId="urn:microsoft.com/office/officeart/2005/8/layout/vList6"/>
    <dgm:cxn modelId="{2805972D-A67B-4E56-8256-119A7F65BC16}" type="presParOf" srcId="{C874122F-FA63-447C-8F02-6CFFE59E4AB2}" destId="{A4A62139-00DC-4569-91C1-D159A8F94093}" srcOrd="6" destOrd="0" presId="urn:microsoft.com/office/officeart/2005/8/layout/vList6"/>
    <dgm:cxn modelId="{6ED65327-A4E8-4748-B8B4-EF7C5BFB9CC3}" type="presParOf" srcId="{A4A62139-00DC-4569-91C1-D159A8F94093}" destId="{C89DF9C4-09AD-437A-A9EC-BB55E493EA92}" srcOrd="0" destOrd="0" presId="urn:microsoft.com/office/officeart/2005/8/layout/vList6"/>
    <dgm:cxn modelId="{153A155C-72AD-428C-B635-EAA12B9BC348}" type="presParOf" srcId="{A4A62139-00DC-4569-91C1-D159A8F94093}" destId="{1A5D2B79-135B-40D1-99F4-01B06657F73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65CDF-255D-47C9-AB74-D84B36C74F0E}">
      <dsp:nvSpPr>
        <dsp:cNvPr id="0" name=""/>
        <dsp:cNvSpPr/>
      </dsp:nvSpPr>
      <dsp:spPr>
        <a:xfrm>
          <a:off x="1877763" y="1188"/>
          <a:ext cx="1936537" cy="1080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4">
              <a:alpha val="90000"/>
              <a:tint val="4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саудалық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саудалық емес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77763" y="136313"/>
        <a:ext cx="1531162" cy="810749"/>
      </dsp:txXfrm>
    </dsp:sp>
    <dsp:sp modelId="{C9767D41-05A7-44B8-8C6D-3115D4F57CE6}">
      <dsp:nvSpPr>
        <dsp:cNvPr id="0" name=""/>
        <dsp:cNvSpPr/>
      </dsp:nvSpPr>
      <dsp:spPr>
        <a:xfrm>
          <a:off x="2123" y="1188"/>
          <a:ext cx="1875639" cy="10809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4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4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4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4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Дебиторлық берешектің мазмұнына байланысты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893" y="53958"/>
        <a:ext cx="1770099" cy="975459"/>
      </dsp:txXfrm>
    </dsp:sp>
    <dsp:sp modelId="{42E9A27A-834F-4FDC-9D47-661E785C795C}">
      <dsp:nvSpPr>
        <dsp:cNvPr id="0" name=""/>
        <dsp:cNvSpPr/>
      </dsp:nvSpPr>
      <dsp:spPr>
        <a:xfrm>
          <a:off x="1813713" y="1190287"/>
          <a:ext cx="2001386" cy="111084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4">
              <a:alpha val="90000"/>
              <a:tint val="4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қалыпты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мерзімі  өткен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13713" y="1329143"/>
        <a:ext cx="1584819" cy="833133"/>
      </dsp:txXfrm>
    </dsp:sp>
    <dsp:sp modelId="{3BCE4DA8-B761-471C-B7AC-CAB546885ED7}">
      <dsp:nvSpPr>
        <dsp:cNvPr id="0" name=""/>
        <dsp:cNvSpPr/>
      </dsp:nvSpPr>
      <dsp:spPr>
        <a:xfrm>
          <a:off x="1324" y="1205211"/>
          <a:ext cx="1812388" cy="10809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4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4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4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4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Дебиторлық берешектің уақытылы түсуіне байланысты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94" y="1257981"/>
        <a:ext cx="1706848" cy="975459"/>
      </dsp:txXfrm>
    </dsp:sp>
    <dsp:sp modelId="{69CF10F5-F2F7-4C11-809F-096C836A89FB}">
      <dsp:nvSpPr>
        <dsp:cNvPr id="0" name=""/>
        <dsp:cNvSpPr/>
      </dsp:nvSpPr>
      <dsp:spPr>
        <a:xfrm>
          <a:off x="1815037" y="2486297"/>
          <a:ext cx="2001386" cy="1080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4">
              <a:alpha val="90000"/>
              <a:tint val="4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қысқа мерзімді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ұзақ мерзімді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>
        <a:off x="1815037" y="2621422"/>
        <a:ext cx="1596011" cy="810749"/>
      </dsp:txXfrm>
    </dsp:sp>
    <dsp:sp modelId="{0200CAA9-61A2-411D-A5B0-D22A8512EDDF}">
      <dsp:nvSpPr>
        <dsp:cNvPr id="0" name=""/>
        <dsp:cNvSpPr/>
      </dsp:nvSpPr>
      <dsp:spPr>
        <a:xfrm>
          <a:off x="1230" y="2409125"/>
          <a:ext cx="1812575" cy="10809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4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4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4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4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Дебиторлық берешектің қалыптасу мерзіміне байланысты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00" y="2461895"/>
        <a:ext cx="1707035" cy="975459"/>
      </dsp:txXfrm>
    </dsp:sp>
    <dsp:sp modelId="{542AA4D1-2D86-4378-ACF8-A3E3F76BB1AA}">
      <dsp:nvSpPr>
        <dsp:cNvPr id="0" name=""/>
        <dsp:cNvSpPr/>
      </dsp:nvSpPr>
      <dsp:spPr>
        <a:xfrm>
          <a:off x="1745419" y="3598332"/>
          <a:ext cx="2070708" cy="1080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chemeClr val="accent4">
              <a:alpha val="90000"/>
              <a:tint val="4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күмәнді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үмітсіз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>
        <a:off x="1745419" y="3733457"/>
        <a:ext cx="1665333" cy="810749"/>
      </dsp:txXfrm>
    </dsp:sp>
    <dsp:sp modelId="{AD55C80C-BBED-46C6-93F5-018D81548DF9}">
      <dsp:nvSpPr>
        <dsp:cNvPr id="0" name=""/>
        <dsp:cNvSpPr/>
      </dsp:nvSpPr>
      <dsp:spPr>
        <a:xfrm>
          <a:off x="295" y="3598332"/>
          <a:ext cx="1745123" cy="10809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4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4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4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4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Times New Roman" pitchFamily="18" charset="0"/>
              <a:cs typeface="Times New Roman" pitchFamily="18" charset="0"/>
            </a:rPr>
            <a:t>Дебиторлық берешектің мерзімі өткеніне байланысты 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065" y="3651102"/>
        <a:ext cx="1639583" cy="9754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BEDD2-5785-4A2D-AAD8-403BE882C07D}">
      <dsp:nvSpPr>
        <dsp:cNvPr id="0" name=""/>
        <dsp:cNvSpPr/>
      </dsp:nvSpPr>
      <dsp:spPr>
        <a:xfrm rot="10800000">
          <a:off x="1048594" y="1403"/>
          <a:ext cx="3591399" cy="57597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98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алынуға тиісті берешектер (сатып алушылармен тапсырыс берушілердің берешектері);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192588" y="1403"/>
        <a:ext cx="3447405" cy="575976"/>
      </dsp:txXfrm>
    </dsp:sp>
    <dsp:sp modelId="{35B0F657-5D44-436C-A1FC-C17D97BF4F22}">
      <dsp:nvSpPr>
        <dsp:cNvPr id="0" name=""/>
        <dsp:cNvSpPr/>
      </dsp:nvSpPr>
      <dsp:spPr>
        <a:xfrm>
          <a:off x="760606" y="1403"/>
          <a:ext cx="575976" cy="57597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00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C90A5-73F6-4978-9F9A-61D3C5B50EAB}">
      <dsp:nvSpPr>
        <dsp:cNvPr id="0" name=""/>
        <dsp:cNvSpPr/>
      </dsp:nvSpPr>
      <dsp:spPr>
        <a:xfrm rot="10800000">
          <a:off x="1048594" y="749313"/>
          <a:ext cx="3591399" cy="575976"/>
        </a:xfrm>
        <a:prstGeom prst="homePlate">
          <a:avLst/>
        </a:prstGeom>
        <a:solidFill>
          <a:schemeClr val="accent3">
            <a:hueOff val="3519068"/>
            <a:satOff val="-8018"/>
            <a:lumOff val="3216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98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алынған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векселдер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192588" y="749313"/>
        <a:ext cx="3447405" cy="575976"/>
      </dsp:txXfrm>
    </dsp:sp>
    <dsp:sp modelId="{F553B40E-F58B-443C-AA6A-9A34A9B923BE}">
      <dsp:nvSpPr>
        <dsp:cNvPr id="0" name=""/>
        <dsp:cNvSpPr/>
      </dsp:nvSpPr>
      <dsp:spPr>
        <a:xfrm>
          <a:off x="760606" y="749313"/>
          <a:ext cx="575976" cy="57597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00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F811D3-E6EC-4FFA-977E-2DF7F3F59715}">
      <dsp:nvSpPr>
        <dsp:cNvPr id="0" name=""/>
        <dsp:cNvSpPr/>
      </dsp:nvSpPr>
      <dsp:spPr>
        <a:xfrm rot="10800000">
          <a:off x="1048594" y="1497222"/>
          <a:ext cx="3591399" cy="575976"/>
        </a:xfrm>
        <a:prstGeom prst="homePlate">
          <a:avLst/>
        </a:prstGeom>
        <a:solidFill>
          <a:schemeClr val="accent3">
            <a:hueOff val="7038136"/>
            <a:satOff val="-16035"/>
            <a:lumOff val="6432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98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кәсіпорынның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есеп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беруге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тиісті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тұлғаларының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б</a:t>
          </a:r>
          <a:r>
            <a:rPr lang="kk-KZ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ерешектері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192588" y="1497222"/>
        <a:ext cx="3447405" cy="575976"/>
      </dsp:txXfrm>
    </dsp:sp>
    <dsp:sp modelId="{B944DF85-1408-4B6A-84AC-0A9EC15B85F5}">
      <dsp:nvSpPr>
        <dsp:cNvPr id="0" name=""/>
        <dsp:cNvSpPr/>
      </dsp:nvSpPr>
      <dsp:spPr>
        <a:xfrm>
          <a:off x="760606" y="1497222"/>
          <a:ext cx="575976" cy="57597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00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6135E-BDB5-4127-A640-8FDDB00F9495}">
      <dsp:nvSpPr>
        <dsp:cNvPr id="0" name=""/>
        <dsp:cNvSpPr/>
      </dsp:nvSpPr>
      <dsp:spPr>
        <a:xfrm rot="10800000">
          <a:off x="1048594" y="2245131"/>
          <a:ext cx="3591399" cy="575976"/>
        </a:xfrm>
        <a:prstGeom prst="homePlate">
          <a:avLst/>
        </a:prstGeom>
        <a:solidFill>
          <a:schemeClr val="accent3">
            <a:hueOff val="10557205"/>
            <a:satOff val="-24053"/>
            <a:lumOff val="9648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98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ағымдағы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активтерді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сатып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үшін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төленген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аванстық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төлемдері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192588" y="2245131"/>
        <a:ext cx="3447405" cy="575976"/>
      </dsp:txXfrm>
    </dsp:sp>
    <dsp:sp modelId="{DD0BD45D-FB3A-46EC-B985-D3E0D0DA3512}">
      <dsp:nvSpPr>
        <dsp:cNvPr id="0" name=""/>
        <dsp:cNvSpPr/>
      </dsp:nvSpPr>
      <dsp:spPr>
        <a:xfrm>
          <a:off x="760606" y="2245131"/>
          <a:ext cx="575976" cy="57597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400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59C327-A604-4448-A215-BEB057131F46}">
      <dsp:nvSpPr>
        <dsp:cNvPr id="0" name=""/>
        <dsp:cNvSpPr/>
      </dsp:nvSpPr>
      <dsp:spPr>
        <a:xfrm rot="10800000">
          <a:off x="1048594" y="2993040"/>
          <a:ext cx="3591399" cy="794150"/>
        </a:xfrm>
        <a:prstGeom prst="homePlate">
          <a:avLst/>
        </a:prstGeom>
        <a:solidFill>
          <a:schemeClr val="accent3">
            <a:hueOff val="14076272"/>
            <a:satOff val="-32070"/>
            <a:lumOff val="12864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98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негізгі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шаруашылық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серіктестік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оның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еншілес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серіктестіктері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арасындағы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операциялар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нәтижесінде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пайда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болған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дебиторлық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берешектер</a:t>
          </a:r>
          <a:r>
            <a:rPr lang="en-US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247131" y="2993040"/>
        <a:ext cx="3392862" cy="794150"/>
      </dsp:txXfrm>
    </dsp:sp>
    <dsp:sp modelId="{EB0AFD95-F8F4-4DB6-88C0-4CCA63A2DA3B}">
      <dsp:nvSpPr>
        <dsp:cNvPr id="0" name=""/>
        <dsp:cNvSpPr/>
      </dsp:nvSpPr>
      <dsp:spPr>
        <a:xfrm>
          <a:off x="760606" y="3102127"/>
          <a:ext cx="575976" cy="575976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400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AAC2F-81E0-4AEC-B309-6B61D1D6326A}">
      <dsp:nvSpPr>
        <dsp:cNvPr id="0" name=""/>
        <dsp:cNvSpPr/>
      </dsp:nvSpPr>
      <dsp:spPr>
        <a:xfrm rot="10800000">
          <a:off x="1048594" y="3959124"/>
          <a:ext cx="3591399" cy="575976"/>
        </a:xfrm>
        <a:prstGeom prst="homePlate">
          <a:avLst/>
        </a:prstGeom>
        <a:solidFill>
          <a:schemeClr val="accent3">
            <a:hueOff val="17595341"/>
            <a:satOff val="-40088"/>
            <a:lumOff val="1608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98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басқадай дебиторлық берешектер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192588" y="3959124"/>
        <a:ext cx="3447405" cy="575976"/>
      </dsp:txXfrm>
    </dsp:sp>
    <dsp:sp modelId="{D1B71676-44C2-4981-AE6D-5B648552538C}">
      <dsp:nvSpPr>
        <dsp:cNvPr id="0" name=""/>
        <dsp:cNvSpPr/>
      </dsp:nvSpPr>
      <dsp:spPr>
        <a:xfrm>
          <a:off x="760606" y="3959124"/>
          <a:ext cx="575976" cy="575976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400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EA24E5-2E8C-4BAB-9A23-CB15BF069570}">
      <dsp:nvSpPr>
        <dsp:cNvPr id="0" name=""/>
        <dsp:cNvSpPr/>
      </dsp:nvSpPr>
      <dsp:spPr>
        <a:xfrm>
          <a:off x="360042" y="0"/>
          <a:ext cx="7200795" cy="363195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FA4921-2EBD-4AFC-8FD5-BB437B25B8B3}">
      <dsp:nvSpPr>
        <dsp:cNvPr id="0" name=""/>
        <dsp:cNvSpPr/>
      </dsp:nvSpPr>
      <dsp:spPr>
        <a:xfrm>
          <a:off x="1792891" y="2506773"/>
          <a:ext cx="151089" cy="151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07425E-09FD-4BB7-9517-29BB1D18491B}">
      <dsp:nvSpPr>
        <dsp:cNvPr id="0" name=""/>
        <dsp:cNvSpPr/>
      </dsp:nvSpPr>
      <dsp:spPr>
        <a:xfrm>
          <a:off x="2023399" y="2582317"/>
          <a:ext cx="1044063" cy="1049634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59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cap="none" spc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№18 «Түсім» ҚЕХС </a:t>
          </a:r>
          <a:endParaRPr lang="ru-RU" sz="1600" b="1" kern="1200" cap="none" spc="0" dirty="0">
            <a:ln w="1905"/>
            <a:solidFill>
              <a:srgbClr val="C0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2023399" y="2582317"/>
        <a:ext cx="1044063" cy="1049634"/>
      </dsp:txXfrm>
    </dsp:sp>
    <dsp:sp modelId="{B28965C1-7446-4052-88E1-BE21E11E87F5}">
      <dsp:nvSpPr>
        <dsp:cNvPr id="0" name=""/>
        <dsp:cNvSpPr/>
      </dsp:nvSpPr>
      <dsp:spPr>
        <a:xfrm>
          <a:off x="3126543" y="1519608"/>
          <a:ext cx="273122" cy="2731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19EC05-6935-4F04-9551-8028698DA4A8}">
      <dsp:nvSpPr>
        <dsp:cNvPr id="0" name=""/>
        <dsp:cNvSpPr/>
      </dsp:nvSpPr>
      <dsp:spPr>
        <a:xfrm>
          <a:off x="3263105" y="1656170"/>
          <a:ext cx="1394669" cy="1975781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22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cap="none" spc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№39 «Қаржылық құралдар:  тану мен бағалау» ҚЕХС </a:t>
          </a:r>
          <a:endParaRPr lang="ru-RU" sz="1600" b="1" kern="1200" cap="none" spc="0" dirty="0">
            <a:ln w="1905"/>
            <a:solidFill>
              <a:srgbClr val="C0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3263105" y="1656170"/>
        <a:ext cx="1394669" cy="1975781"/>
      </dsp:txXfrm>
    </dsp:sp>
    <dsp:sp modelId="{2BD6D492-84CF-4FD3-BB1F-C5DE47DB71C3}">
      <dsp:nvSpPr>
        <dsp:cNvPr id="0" name=""/>
        <dsp:cNvSpPr/>
      </dsp:nvSpPr>
      <dsp:spPr>
        <a:xfrm>
          <a:off x="4730413" y="918883"/>
          <a:ext cx="377723" cy="3777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l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1250E5-ECE6-43E2-8BCE-64E492AD6E7B}">
      <dsp:nvSpPr>
        <dsp:cNvPr id="0" name=""/>
        <dsp:cNvSpPr/>
      </dsp:nvSpPr>
      <dsp:spPr>
        <a:xfrm>
          <a:off x="4919275" y="1107745"/>
          <a:ext cx="1394669" cy="2524206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0148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cap="none" spc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№1 «Қаржылық есептілікті ұсыну» ҚЕХС </a:t>
          </a:r>
          <a:endParaRPr lang="ru-RU" sz="1600" b="1" kern="1200" cap="none" spc="0" dirty="0">
            <a:ln w="1905"/>
            <a:solidFill>
              <a:srgbClr val="C0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4919275" y="1107745"/>
        <a:ext cx="1394669" cy="2524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8B807-7292-4BA7-A6FD-A3F8F735E17F}">
      <dsp:nvSpPr>
        <dsp:cNvPr id="0" name=""/>
        <dsp:cNvSpPr/>
      </dsp:nvSpPr>
      <dsp:spPr>
        <a:xfrm>
          <a:off x="744" y="508372"/>
          <a:ext cx="2708671" cy="13543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 smtClean="0">
              <a:solidFill>
                <a:srgbClr val="002060"/>
              </a:solidFill>
            </a:rPr>
            <a:t>несиеге толық қолдануынан пайыз әдісі (кіріс пен шығыс туралы есеп)</a:t>
          </a:r>
          <a:endParaRPr lang="ru-RU" sz="2200" kern="1200" dirty="0">
            <a:solidFill>
              <a:srgbClr val="002060"/>
            </a:solidFill>
          </a:endParaRPr>
        </a:p>
      </dsp:txBody>
      <dsp:txXfrm>
        <a:off x="40411" y="548039"/>
        <a:ext cx="2629337" cy="1275001"/>
      </dsp:txXfrm>
    </dsp:sp>
    <dsp:sp modelId="{D54CD473-3449-46ED-8A0D-B28FDB4CB5AE}">
      <dsp:nvSpPr>
        <dsp:cNvPr id="0" name=""/>
        <dsp:cNvSpPr/>
      </dsp:nvSpPr>
      <dsp:spPr>
        <a:xfrm>
          <a:off x="27161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400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BB770C-B7F5-4972-B746-366329C67B58}">
      <dsp:nvSpPr>
        <dsp:cNvPr id="0" name=""/>
        <dsp:cNvSpPr/>
      </dsp:nvSpPr>
      <dsp:spPr>
        <a:xfrm>
          <a:off x="54247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500" kern="1200" dirty="0" smtClean="0">
              <a:solidFill>
                <a:srgbClr val="002060"/>
              </a:solidFill>
            </a:rPr>
            <a:t>Әдістің мақсаты: күмәнді ДҚ шығынының пайда болу нәтижесінде нақты өлшеулер болып табылады. </a:t>
          </a:r>
          <a:endParaRPr lang="ru-RU" sz="1500" kern="1200" dirty="0">
            <a:solidFill>
              <a:srgbClr val="002060"/>
            </a:solidFill>
          </a:endParaRPr>
        </a:p>
      </dsp:txBody>
      <dsp:txXfrm>
        <a:off x="582145" y="2240958"/>
        <a:ext cx="2087603" cy="1275001"/>
      </dsp:txXfrm>
    </dsp:sp>
    <dsp:sp modelId="{D37F03DC-FD73-4DF3-970E-0D8568DAAA4B}">
      <dsp:nvSpPr>
        <dsp:cNvPr id="0" name=""/>
        <dsp:cNvSpPr/>
      </dsp:nvSpPr>
      <dsp:spPr>
        <a:xfrm>
          <a:off x="3386583" y="508372"/>
          <a:ext cx="2708671" cy="13543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 smtClean="0">
              <a:solidFill>
                <a:srgbClr val="002060"/>
              </a:solidFill>
            </a:rPr>
            <a:t>төлеу мерзімі бойынша ДҚ есептеу әдісі (бухгалтерлік баланс).</a:t>
          </a:r>
          <a:endParaRPr lang="ru-RU" sz="2200" kern="1200" dirty="0">
            <a:solidFill>
              <a:srgbClr val="002060"/>
            </a:solidFill>
          </a:endParaRPr>
        </a:p>
      </dsp:txBody>
      <dsp:txXfrm>
        <a:off x="3426250" y="548039"/>
        <a:ext cx="2629337" cy="1275001"/>
      </dsp:txXfrm>
    </dsp:sp>
    <dsp:sp modelId="{03B5071B-FF9F-4338-9C9A-BBD4F807A757}">
      <dsp:nvSpPr>
        <dsp:cNvPr id="0" name=""/>
        <dsp:cNvSpPr/>
      </dsp:nvSpPr>
      <dsp:spPr>
        <a:xfrm>
          <a:off x="3657451" y="1862708"/>
          <a:ext cx="270867" cy="101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751"/>
              </a:lnTo>
              <a:lnTo>
                <a:pt x="270867" y="1015751"/>
              </a:lnTo>
            </a:path>
          </a:pathLst>
        </a:custGeom>
        <a:noFill/>
        <a:ln w="400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7678D-9FD3-40AE-A2FF-19F108266980}">
      <dsp:nvSpPr>
        <dsp:cNvPr id="0" name=""/>
        <dsp:cNvSpPr/>
      </dsp:nvSpPr>
      <dsp:spPr>
        <a:xfrm>
          <a:off x="3928318" y="2201291"/>
          <a:ext cx="2166937" cy="1354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500" kern="1200" dirty="0" smtClean="0">
              <a:solidFill>
                <a:srgbClr val="002060"/>
              </a:solidFill>
            </a:rPr>
            <a:t>Әдістің мақсаты: ДҚ-ң таза бағасын нақты өлшеу болып табылды.</a:t>
          </a:r>
          <a:endParaRPr lang="ru-RU" sz="1500" kern="1200" dirty="0">
            <a:solidFill>
              <a:srgbClr val="002060"/>
            </a:solidFill>
          </a:endParaRPr>
        </a:p>
      </dsp:txBody>
      <dsp:txXfrm>
        <a:off x="3967985" y="2240958"/>
        <a:ext cx="2087603" cy="12750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552C0-68C0-480C-8F30-5D28CA05B4F4}">
      <dsp:nvSpPr>
        <dsp:cNvPr id="0" name=""/>
        <dsp:cNvSpPr/>
      </dsp:nvSpPr>
      <dsp:spPr>
        <a:xfrm>
          <a:off x="1762" y="0"/>
          <a:ext cx="1847753" cy="50405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несиеге  ұсынылатын мерзімді  анықтау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 дебиторға төлемді  шегеру ұсынылатын уақыт кезеңі);</a:t>
          </a: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62" y="2016223"/>
        <a:ext cx="1847753" cy="2016223"/>
      </dsp:txXfrm>
    </dsp:sp>
    <dsp:sp modelId="{DE6BE46D-E9AC-4175-B202-50FF38043991}">
      <dsp:nvSpPr>
        <dsp:cNvPr id="0" name=""/>
        <dsp:cNvSpPr/>
      </dsp:nvSpPr>
      <dsp:spPr>
        <a:xfrm>
          <a:off x="197570" y="0"/>
          <a:ext cx="1678506" cy="16785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48A751-2748-4A90-848B-3AA4CA539DB4}">
      <dsp:nvSpPr>
        <dsp:cNvPr id="0" name=""/>
        <dsp:cNvSpPr/>
      </dsp:nvSpPr>
      <dsp:spPr>
        <a:xfrm>
          <a:off x="1904949" y="0"/>
          <a:ext cx="1847753" cy="504055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несиеқабілеттілік  стандарттарын (сатып алушының несиелік  рейтингін анықтау  және осыдан кейін несиеге рұқсат етілетін сома  мөлшері  белгілі  болады);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04949" y="2016223"/>
        <a:ext cx="1847753" cy="2016223"/>
      </dsp:txXfrm>
    </dsp:sp>
    <dsp:sp modelId="{470DE72F-4B32-4335-8D4B-95EAB258D2F0}">
      <dsp:nvSpPr>
        <dsp:cNvPr id="0" name=""/>
        <dsp:cNvSpPr/>
      </dsp:nvSpPr>
      <dsp:spPr>
        <a:xfrm>
          <a:off x="2045165" y="0"/>
          <a:ext cx="1678506" cy="167850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B92F8A-5F08-4096-8D6F-8B016EAB26F8}">
      <dsp:nvSpPr>
        <dsp:cNvPr id="0" name=""/>
        <dsp:cNvSpPr/>
      </dsp:nvSpPr>
      <dsp:spPr>
        <a:xfrm>
          <a:off x="3808135" y="0"/>
          <a:ext cx="1847753" cy="504055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төлеуді  уақытынан бұрын жүргізгенде  ұсынылатын жеңілдіктер (жеңілдік  көлемі және аралығында жеңілдікті қолданып қалуға мүмкіндік  беретін кезең)</a:t>
          </a: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08135" y="2016223"/>
        <a:ext cx="1847753" cy="2016223"/>
      </dsp:txXfrm>
    </dsp:sp>
    <dsp:sp modelId="{948D832C-D76F-4381-8BCF-C73DF612EE7C}">
      <dsp:nvSpPr>
        <dsp:cNvPr id="0" name=""/>
        <dsp:cNvSpPr/>
      </dsp:nvSpPr>
      <dsp:spPr>
        <a:xfrm>
          <a:off x="3911290" y="0"/>
          <a:ext cx="1678506" cy="167850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0E3B0C-D734-447A-BFFF-B05D63DCDBFB}">
      <dsp:nvSpPr>
        <dsp:cNvPr id="0" name=""/>
        <dsp:cNvSpPr/>
      </dsp:nvSpPr>
      <dsp:spPr>
        <a:xfrm>
          <a:off x="5711322" y="0"/>
          <a:ext cx="1847753" cy="504055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төлемді  өндіріп алуды (дебиторлық берешекті  талап ету саясаты және үрдісі, төлеуді бұзған жағдайда қолданылатын шаралар);</a:t>
          </a:r>
          <a:endParaRPr lang="ru-RU" sz="16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11322" y="2016223"/>
        <a:ext cx="1847753" cy="2016223"/>
      </dsp:txXfrm>
    </dsp:sp>
    <dsp:sp modelId="{51A0AFF7-E78F-4EC2-B41C-5C3AEDEC33E3}">
      <dsp:nvSpPr>
        <dsp:cNvPr id="0" name=""/>
        <dsp:cNvSpPr/>
      </dsp:nvSpPr>
      <dsp:spPr>
        <a:xfrm>
          <a:off x="5833007" y="0"/>
          <a:ext cx="1678506" cy="167850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F8EA6-2E6A-454F-8936-581C29788501}">
      <dsp:nvSpPr>
        <dsp:cNvPr id="0" name=""/>
        <dsp:cNvSpPr/>
      </dsp:nvSpPr>
      <dsp:spPr>
        <a:xfrm>
          <a:off x="264245" y="4284475"/>
          <a:ext cx="6955971" cy="756084"/>
        </a:xfrm>
        <a:prstGeom prst="leftRightArrow">
          <a:avLst/>
        </a:prstGeom>
        <a:solidFill>
          <a:srgbClr val="0070C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9E2F0-0647-489F-A0C7-D25FBE9BA1CE}">
      <dsp:nvSpPr>
        <dsp:cNvPr id="0" name=""/>
        <dsp:cNvSpPr/>
      </dsp:nvSpPr>
      <dsp:spPr>
        <a:xfrm>
          <a:off x="1699803" y="14969"/>
          <a:ext cx="2546593" cy="13623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дебиторлық берешектің айналымдылығын жылдамдату; дебиторлық берешекті әкімшілік басқарумен байланысты шығындарды қысқарту; </a:t>
          </a:r>
          <a:endParaRPr lang="ru-RU" sz="12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99803" y="185265"/>
        <a:ext cx="2035705" cy="1021776"/>
      </dsp:txXfrm>
    </dsp:sp>
    <dsp:sp modelId="{EC07C0CB-2653-4998-8A28-FC8304A7CE60}">
      <dsp:nvSpPr>
        <dsp:cNvPr id="0" name=""/>
        <dsp:cNvSpPr/>
      </dsp:nvSpPr>
      <dsp:spPr>
        <a:xfrm>
          <a:off x="2074" y="0"/>
          <a:ext cx="1697729" cy="13918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Жабдықтаушы үшін</a:t>
          </a:r>
          <a:endParaRPr lang="ru-RU" sz="12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0019" y="67945"/>
        <a:ext cx="1561839" cy="1255960"/>
      </dsp:txXfrm>
    </dsp:sp>
    <dsp:sp modelId="{47D5C123-8995-47DF-881A-79BCB759C838}">
      <dsp:nvSpPr>
        <dsp:cNvPr id="0" name=""/>
        <dsp:cNvSpPr/>
      </dsp:nvSpPr>
      <dsp:spPr>
        <a:xfrm>
          <a:off x="1699803" y="1494804"/>
          <a:ext cx="2546593" cy="1357571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қаржылық жағдайдың жақсаруы; нарықта бәсекелестік позициясына күшейту; жоғалған пайда тәуекелін төмендету; кепілдің болмауы; пайдаға салықтан үнемдеу.</a:t>
          </a:r>
          <a:endParaRPr lang="ru-RU" sz="12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99803" y="1664500"/>
        <a:ext cx="2037504" cy="1018179"/>
      </dsp:txXfrm>
    </dsp:sp>
    <dsp:sp modelId="{759E0B38-7BB0-4C32-9B38-6E510F98E5F5}">
      <dsp:nvSpPr>
        <dsp:cNvPr id="0" name=""/>
        <dsp:cNvSpPr/>
      </dsp:nvSpPr>
      <dsp:spPr>
        <a:xfrm>
          <a:off x="2074" y="1659961"/>
          <a:ext cx="1697729" cy="102725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мердігерлер үшін</a:t>
          </a:r>
        </a:p>
      </dsp:txBody>
      <dsp:txXfrm>
        <a:off x="52221" y="1710108"/>
        <a:ext cx="1597435" cy="926962"/>
      </dsp:txXfrm>
    </dsp:sp>
    <dsp:sp modelId="{7F173131-2060-415C-BC42-669E475F9E22}">
      <dsp:nvSpPr>
        <dsp:cNvPr id="0" name=""/>
        <dsp:cNvSpPr/>
      </dsp:nvSpPr>
      <dsp:spPr>
        <a:xfrm>
          <a:off x="1699388" y="2955101"/>
          <a:ext cx="2549083" cy="10272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жаңа клиенттерді тарту; табыс алу; қызметті әртараптандыру.</a:t>
          </a:r>
          <a:endParaRPr lang="ru-RU" sz="12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99388" y="3083508"/>
        <a:ext cx="2163862" cy="770442"/>
      </dsp:txXfrm>
    </dsp:sp>
    <dsp:sp modelId="{5F8E34BE-9BCB-4E37-9EBB-B6FE22C2D662}">
      <dsp:nvSpPr>
        <dsp:cNvPr id="0" name=""/>
        <dsp:cNvSpPr/>
      </dsp:nvSpPr>
      <dsp:spPr>
        <a:xfrm>
          <a:off x="0" y="2955101"/>
          <a:ext cx="1699388" cy="102725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Қаржылық агент үшін</a:t>
          </a:r>
          <a:endParaRPr lang="ru-RU" sz="12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0147" y="3005248"/>
        <a:ext cx="1599094" cy="926962"/>
      </dsp:txXfrm>
    </dsp:sp>
    <dsp:sp modelId="{1A5D2B79-135B-40D1-99F4-01B06657F73F}">
      <dsp:nvSpPr>
        <dsp:cNvPr id="0" name=""/>
        <dsp:cNvSpPr/>
      </dsp:nvSpPr>
      <dsp:spPr>
        <a:xfrm>
          <a:off x="1699388" y="4085083"/>
          <a:ext cx="2549083" cy="10272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төлемді кейінге қалдыру шартында тауарларды алу; сапасыз өнімді алу тәуекелін төмендету; сатып алулар көлемін арттыру</a:t>
          </a:r>
          <a:endParaRPr lang="ru-RU" sz="12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99388" y="4213490"/>
        <a:ext cx="2163862" cy="770442"/>
      </dsp:txXfrm>
    </dsp:sp>
    <dsp:sp modelId="{C89DF9C4-09AD-437A-A9EC-BB55E493EA92}">
      <dsp:nvSpPr>
        <dsp:cNvPr id="0" name=""/>
        <dsp:cNvSpPr/>
      </dsp:nvSpPr>
      <dsp:spPr>
        <a:xfrm>
          <a:off x="0" y="4085083"/>
          <a:ext cx="1699388" cy="102725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Сатып алушы үшін</a:t>
          </a:r>
          <a:endParaRPr lang="ru-RU" sz="1200" kern="1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0147" y="4135230"/>
        <a:ext cx="1599094" cy="926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0B42E-8383-46EF-9EEA-579DE622BEFF}" type="datetimeFigureOut">
              <a:rPr lang="ru-RU" smtClean="0"/>
              <a:t>14.03.2020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570C8-AB77-4D7D-AA1D-9A54EA926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61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70C8-AB77-4D7D-AA1D-9A54EA926A8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69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276872"/>
            <a:ext cx="7239000" cy="980728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  Дәріс тақырыбы: Дебиторлық берешек есебі</a:t>
            </a: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634752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Дебиторлық </a:t>
            </a:r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берешектің жіктелуі және түрлері</a:t>
            </a: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60956793"/>
              </p:ext>
            </p:extLst>
          </p:nvPr>
        </p:nvGraphicFramePr>
        <p:xfrm>
          <a:off x="251520" y="1484784"/>
          <a:ext cx="381642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40541897"/>
              </p:ext>
            </p:extLst>
          </p:nvPr>
        </p:nvGraphicFramePr>
        <p:xfrm>
          <a:off x="3491880" y="1484784"/>
          <a:ext cx="54006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90168" cy="1080120"/>
          </a:xfrm>
        </p:spPr>
        <p:txBody>
          <a:bodyPr>
            <a:noAutofit/>
          </a:bodyPr>
          <a:lstStyle/>
          <a:p>
            <a:pPr algn="ctr"/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Дебиторлық </a:t>
            </a:r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берешек есебін реттейтін ҚЕХС-ы </a:t>
            </a:r>
            <a:b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883430861"/>
              </p:ext>
            </p:extLst>
          </p:nvPr>
        </p:nvGraphicFramePr>
        <p:xfrm>
          <a:off x="755576" y="1844824"/>
          <a:ext cx="7920880" cy="3631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930128" cy="72008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Дебиторлы</a:t>
            </a:r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  берешектің жинақтау есебі</a:t>
            </a: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1340768"/>
          <a:ext cx="4104455" cy="5126959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71473"/>
                <a:gridCol w="2714867"/>
                <a:gridCol w="570044"/>
                <a:gridCol w="648071"/>
              </a:tblGrid>
              <a:tr h="3071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Операциялар мазмұны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Дебет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Кредит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98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Тиеп жіберілген тауарға, өнімге, көрсетілген қызметке есептелінген сатып алушы, тапсырыс берушілердің берешекы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1210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6010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4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Тиеп жіберілген тауарға, өнімге, көрсетіліген қызметке есептеліген қосылған құн салық сомасы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3130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26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Берешек сомасы бұрын алынған аванс сомасына шегерілді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1610-1610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4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Сатып алушы және тапсырыс берушілерден есеп айырысу шотына келіп түскен сома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1030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641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Сатып алушы және тапсырыс берушілердің берешекы олардың кредиторлық берешекы есебінен өтелінді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1270-2150,4240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Сатылған (тиеп жіберліген) тауар, өнім, көрсетліге қызмет үшін алынған вексель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1280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1210</a:t>
                      </a:r>
                      <a:r>
                        <a:rPr lang="kk-KZ" sz="1200" dirty="0" smtClean="0"/>
                        <a:t>,</a:t>
                      </a:r>
                    </a:p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2120-2130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4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Сатып алушы және тапсырыс берушілер берген вексельдері үшін берешектерын төледі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1030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1280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88024" y="1312422"/>
          <a:ext cx="4104456" cy="5150161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87389"/>
                <a:gridCol w="2484487"/>
                <a:gridCol w="656915"/>
                <a:gridCol w="775665"/>
              </a:tblGrid>
              <a:tr h="2306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indent="-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Операциялар мазмұны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Дебет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Кредит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</a:tr>
              <a:tr h="3941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indent="-120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Күмәнді берешектерге резерв жасалды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7440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1290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</a:tr>
              <a:tr h="8002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indent="-120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Күмәндіберешектер бойынша құрылған резерв сомасының есебінен дебиторлық берешек жабылды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1290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1210, 1280</a:t>
                      </a:r>
                      <a:r>
                        <a:rPr lang="kk-KZ" sz="1200" dirty="0" smtClean="0"/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2150</a:t>
                      </a:r>
                      <a:r>
                        <a:rPr lang="kk-KZ" sz="1200" dirty="0"/>
                        <a:t>, 1630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</a:tr>
              <a:tr h="799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indent="-120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Жыл соңында күмәнді берешектер бойынша құрлған резерв сомасының артығы сторно етліді (қызыл сиямен)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7440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1290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</a:tr>
              <a:tr h="14081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indent="-120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Сатып алушының дебиторлық берешегі үмітсіз берешек ретінде есептен шығарылып белгілібір уақыт өткеннен кеәін бұл берешек сомасы өтелгенде (есептен осы есеп  беру кезеңінде жүргізілсе):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1290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1210</a:t>
                      </a:r>
                      <a:r>
                        <a:rPr lang="kk-KZ" sz="1200" dirty="0" smtClean="0"/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1280</a:t>
                      </a:r>
                      <a:r>
                        <a:rPr lang="kk-KZ" sz="1200" dirty="0"/>
                        <a:t>, 2150, 1630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</a:tr>
              <a:tr h="14081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indent="-120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Сатып алушының дебиторлық берешегі үмітсіз берешек ретінде есептен шығарылып белгілі бір уақыт өткеннен кейін бұл берешек сомасы өтелгенде (есептен келесі есеп  беру кезеңінде жүргізілсе):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/>
                        <a:t>1050,1030, 1010, 1030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6160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424936" cy="1512168"/>
          </a:xfrm>
        </p:spPr>
        <p:txBody>
          <a:bodyPr>
            <a:noAutofit/>
          </a:bodyPr>
          <a:lstStyle/>
          <a:p>
            <a:pPr algn="just"/>
            <a:r>
              <a:rPr lang="en-US" sz="1400" dirty="0" err="1"/>
              <a:t>Күмәнді</a:t>
            </a:r>
            <a:r>
              <a:rPr lang="en-US" sz="1400" dirty="0"/>
              <a:t> </a:t>
            </a:r>
            <a:r>
              <a:rPr lang="en-US" sz="1400" dirty="0" err="1"/>
              <a:t>талаптар</a:t>
            </a:r>
            <a:r>
              <a:rPr lang="en-US" sz="1400" dirty="0"/>
              <a:t> </a:t>
            </a:r>
            <a:r>
              <a:rPr lang="en-US" sz="1400" dirty="0" err="1"/>
              <a:t>бойынша</a:t>
            </a:r>
            <a:r>
              <a:rPr lang="en-US" sz="1400" dirty="0"/>
              <a:t> </a:t>
            </a:r>
            <a:r>
              <a:rPr lang="en-US" sz="1400" dirty="0" err="1"/>
              <a:t>резервтер</a:t>
            </a:r>
            <a:r>
              <a:rPr lang="en-US" sz="1400" dirty="0"/>
              <a:t> </a:t>
            </a:r>
            <a:r>
              <a:rPr lang="en-US" sz="1400" dirty="0" err="1"/>
              <a:t>есебі</a:t>
            </a:r>
            <a:r>
              <a:rPr lang="en-US" sz="1400" dirty="0"/>
              <a:t> 1290 «</a:t>
            </a:r>
            <a:r>
              <a:rPr lang="en-US" sz="1400" dirty="0" err="1"/>
              <a:t>Күмәнді</a:t>
            </a:r>
            <a:r>
              <a:rPr lang="en-US" sz="1400" dirty="0"/>
              <a:t> </a:t>
            </a:r>
            <a:r>
              <a:rPr lang="en-US" sz="1400" dirty="0" err="1"/>
              <a:t>талаптар</a:t>
            </a:r>
            <a:r>
              <a:rPr lang="en-US" sz="1400" dirty="0"/>
              <a:t> </a:t>
            </a:r>
            <a:r>
              <a:rPr lang="en-US" sz="1400" dirty="0" err="1"/>
              <a:t>бойынша</a:t>
            </a:r>
            <a:r>
              <a:rPr lang="en-US" sz="1400" dirty="0"/>
              <a:t> </a:t>
            </a:r>
            <a:r>
              <a:rPr lang="en-US" sz="1400" dirty="0" err="1"/>
              <a:t>резерв</a:t>
            </a:r>
            <a:r>
              <a:rPr lang="en-US" sz="1400" dirty="0"/>
              <a:t>» </a:t>
            </a:r>
            <a:r>
              <a:rPr lang="en-US" sz="1400" dirty="0" err="1"/>
              <a:t>шотында</a:t>
            </a:r>
            <a:r>
              <a:rPr lang="en-US" sz="1400" dirty="0"/>
              <a:t> </a:t>
            </a:r>
            <a:r>
              <a:rPr lang="en-US" sz="1400" dirty="0" err="1"/>
              <a:t>жүргізіледі</a:t>
            </a:r>
            <a:r>
              <a:rPr lang="en-US" sz="1400" dirty="0"/>
              <a:t>. </a:t>
            </a:r>
            <a:r>
              <a:rPr lang="en-US" sz="1400" dirty="0" err="1"/>
              <a:t>Бұл</a:t>
            </a:r>
            <a:r>
              <a:rPr lang="en-US" sz="1400" dirty="0"/>
              <a:t> </a:t>
            </a:r>
            <a:r>
              <a:rPr lang="en-US" sz="1400" dirty="0" err="1"/>
              <a:t>шот</a:t>
            </a:r>
            <a:r>
              <a:rPr lang="en-US" sz="1400" dirty="0"/>
              <a:t> </a:t>
            </a:r>
            <a:r>
              <a:rPr lang="en-US" sz="1400" dirty="0" err="1"/>
              <a:t>контрактивті</a:t>
            </a:r>
            <a:r>
              <a:rPr lang="en-US" sz="1400" dirty="0"/>
              <a:t>, </a:t>
            </a:r>
            <a:r>
              <a:rPr lang="en-US" sz="1400" dirty="0" err="1"/>
              <a:t>өйткені</a:t>
            </a:r>
            <a:r>
              <a:rPr lang="en-US" sz="1400" dirty="0"/>
              <a:t> </a:t>
            </a:r>
            <a:r>
              <a:rPr lang="en-US" sz="1400" dirty="0" err="1"/>
              <a:t>сатып</a:t>
            </a:r>
            <a:r>
              <a:rPr lang="en-US" sz="1400" dirty="0"/>
              <a:t> </a:t>
            </a:r>
            <a:r>
              <a:rPr lang="en-US" sz="1400" dirty="0" err="1"/>
              <a:t>алушы</a:t>
            </a:r>
            <a:r>
              <a:rPr lang="en-US" sz="1400" dirty="0"/>
              <a:t> </a:t>
            </a:r>
            <a:r>
              <a:rPr lang="en-US" sz="1400" dirty="0" err="1"/>
              <a:t>мен</a:t>
            </a:r>
            <a:r>
              <a:rPr lang="en-US" sz="1400" dirty="0"/>
              <a:t> </a:t>
            </a:r>
            <a:r>
              <a:rPr lang="en-US" sz="1400" dirty="0" err="1"/>
              <a:t>тапсырыс</a:t>
            </a:r>
            <a:r>
              <a:rPr lang="en-US" sz="1400" dirty="0"/>
              <a:t> </a:t>
            </a:r>
            <a:r>
              <a:rPr lang="en-US" sz="1400" dirty="0" err="1"/>
              <a:t>берушілердің</a:t>
            </a:r>
            <a:r>
              <a:rPr lang="en-US" sz="1400" dirty="0"/>
              <a:t> </a:t>
            </a:r>
            <a:r>
              <a:rPr lang="en-US" sz="1400" dirty="0" err="1"/>
              <a:t>дебиторлық</a:t>
            </a:r>
            <a:r>
              <a:rPr lang="en-US" sz="1400" dirty="0"/>
              <a:t> </a:t>
            </a:r>
            <a:r>
              <a:rPr lang="en-US" sz="1400" dirty="0" err="1"/>
              <a:t>борышының</a:t>
            </a:r>
            <a:r>
              <a:rPr lang="en-US" sz="1400" dirty="0"/>
              <a:t> </a:t>
            </a:r>
            <a:r>
              <a:rPr lang="en-US" sz="1400" dirty="0" err="1"/>
              <a:t>бағасын</a:t>
            </a:r>
            <a:r>
              <a:rPr lang="en-US" sz="1400" dirty="0"/>
              <a:t> </a:t>
            </a:r>
            <a:r>
              <a:rPr lang="en-US" sz="1400" dirty="0" err="1"/>
              <a:t>түзетеді</a:t>
            </a:r>
            <a:r>
              <a:rPr lang="en-US" sz="1400" dirty="0"/>
              <a:t>.</a:t>
            </a:r>
            <a:endParaRPr lang="ru-RU" sz="1400" dirty="0"/>
          </a:p>
          <a:p>
            <a:pPr algn="just"/>
            <a:r>
              <a:rPr lang="kk-KZ" sz="1400" dirty="0" smtClean="0"/>
              <a:t>Күмәнді </a:t>
            </a:r>
            <a:r>
              <a:rPr lang="kk-KZ" sz="1400" dirty="0"/>
              <a:t>қарыздарды бағалаудың екі әдісі бар. Күмәнді талаптармен резервті құру кезінде кәсіпорын өз қарауы бойынша есептік саясатта екі әдісі бірін таңдауға және қарастыруға </a:t>
            </a:r>
            <a:r>
              <a:rPr lang="kk-KZ" sz="1400" dirty="0" smtClean="0"/>
              <a:t>құқылы.</a:t>
            </a:r>
          </a:p>
          <a:p>
            <a:pPr algn="just"/>
            <a:endParaRPr lang="kk-KZ" sz="1400" dirty="0"/>
          </a:p>
          <a:p>
            <a:pPr algn="just"/>
            <a:endParaRPr lang="kk-KZ" sz="1400" dirty="0" smtClean="0"/>
          </a:p>
          <a:p>
            <a:pPr algn="just"/>
            <a:endParaRPr lang="ru-RU" sz="1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63272" cy="539978"/>
          </a:xfrm>
        </p:spPr>
        <p:txBody>
          <a:bodyPr>
            <a:noAutofit/>
          </a:bodyPr>
          <a:lstStyle/>
          <a:p>
            <a:pPr algn="ctr"/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Күмәнді қарыздар бойынша резерв құру есебі</a:t>
            </a: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0151997"/>
              </p:ext>
            </p:extLst>
          </p:nvPr>
        </p:nvGraphicFramePr>
        <p:xfrm>
          <a:off x="1619672" y="220486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270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08720"/>
            <a:ext cx="7992888" cy="1008112"/>
          </a:xfrm>
        </p:spPr>
        <p:txBody>
          <a:bodyPr>
            <a:normAutofit/>
          </a:bodyPr>
          <a:lstStyle/>
          <a:p>
            <a:pPr algn="just"/>
            <a:r>
              <a:rPr lang="kk-KZ" sz="1800" dirty="0" smtClean="0">
                <a:solidFill>
                  <a:srgbClr val="FF0000"/>
                </a:solidFill>
              </a:rPr>
              <a:t>Мысалы:</a:t>
            </a:r>
            <a:r>
              <a:rPr lang="kk-KZ" sz="1800" b="0" dirty="0" smtClean="0"/>
              <a:t> 1 </a:t>
            </a:r>
            <a:r>
              <a:rPr lang="kk-KZ" sz="1800" b="0" dirty="0"/>
              <a:t>жылға қолданысқа жіберу көлемі 1049 мың. теңгені құрайды. Қарыздың пайыз талдау үшін бес есептік период таңдалған. Қолданудың толық көлемінің күмәнді талаптарының пайыз анықтау кестесі (мың.теңге)</a:t>
            </a:r>
            <a:endParaRPr lang="ru-RU" sz="1800" b="0" dirty="0"/>
          </a:p>
          <a:p>
            <a:endParaRPr lang="ru-RU" sz="1800" b="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147248" cy="756002"/>
          </a:xfrm>
        </p:spPr>
        <p:txBody>
          <a:bodyPr>
            <a:noAutofit/>
          </a:bodyPr>
          <a:lstStyle/>
          <a:p>
            <a:pPr lvl="0" algn="ctr"/>
            <a:r>
              <a:rPr lang="kk-KZ" sz="2000" b="1" dirty="0">
                <a:solidFill>
                  <a:srgbClr val="C00000"/>
                </a:solidFill>
                <a:latin typeface="+mn-lt"/>
              </a:rPr>
              <a:t>несиеге толық қолдануынан пайыз әдісі</a:t>
            </a:r>
            <a:endParaRPr lang="ru-RU" sz="2000" b="1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600677"/>
              </p:ext>
            </p:extLst>
          </p:nvPr>
        </p:nvGraphicFramePr>
        <p:xfrm>
          <a:off x="658190" y="2090714"/>
          <a:ext cx="7870012" cy="1717548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1500024"/>
                <a:gridCol w="2238232"/>
                <a:gridCol w="2700988"/>
                <a:gridCol w="143076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solidFill>
                            <a:srgbClr val="002060"/>
                          </a:solidFill>
                          <a:effectLst/>
                        </a:rPr>
                        <a:t>Кезеңдер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solidFill>
                            <a:srgbClr val="002060"/>
                          </a:solidFill>
                          <a:effectLst/>
                        </a:rPr>
                        <a:t>Қолдану көлемі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solidFill>
                            <a:srgbClr val="002060"/>
                          </a:solidFill>
                          <a:effectLst/>
                        </a:rPr>
                        <a:t>Күмәнді талаптар сомасы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solidFill>
                            <a:srgbClr val="002060"/>
                          </a:solidFill>
                          <a:effectLst/>
                        </a:rPr>
                        <a:t>Пайыз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Бірінші 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890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effectLst/>
                        </a:rPr>
                        <a:t>2,1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Екінші 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997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Үшінші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1002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1,6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Төртінші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1019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effectLst/>
                        </a:rPr>
                        <a:t>1,4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Бесінші 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1032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21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2,0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effectLst/>
                        </a:rPr>
                        <a:t>Қорытынды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effectLst/>
                        </a:rPr>
                        <a:t>4940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>
                          <a:effectLst/>
                        </a:rPr>
                        <a:t>82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400" dirty="0">
                          <a:effectLst/>
                        </a:rPr>
                        <a:t>1,66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83568" y="1752160"/>
            <a:ext cx="23941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09725" algn="l"/>
                <a:tab pos="3109913" algn="ctr"/>
              </a:tabLst>
            </a:pPr>
            <a:r>
              <a:rPr kumimoji="0" lang="kk-KZ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Кесте 1 - Пайыз анықтау </a:t>
            </a:r>
            <a:endParaRPr kumimoji="0" lang="kk-KZ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870"/>
              </p:ext>
            </p:extLst>
          </p:nvPr>
        </p:nvGraphicFramePr>
        <p:xfrm>
          <a:off x="1403648" y="4221088"/>
          <a:ext cx="6552728" cy="56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3" imgW="3644900" imgH="406400" progId="Equation.3">
                  <p:embed/>
                </p:oleObj>
              </mc:Choice>
              <mc:Fallback>
                <p:oleObj r:id="rId3" imgW="3644900" imgH="406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221088"/>
                        <a:ext cx="6552728" cy="5634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328432"/>
              </p:ext>
            </p:extLst>
          </p:nvPr>
        </p:nvGraphicFramePr>
        <p:xfrm>
          <a:off x="5364088" y="4948016"/>
          <a:ext cx="2214330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5" imgW="1587500" imgH="457200" progId="Equation.3">
                  <p:embed/>
                </p:oleObj>
              </mc:Choice>
              <mc:Fallback>
                <p:oleObj r:id="rId5" imgW="15875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4948016"/>
                        <a:ext cx="2214330" cy="57606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95536" y="3789040"/>
            <a:ext cx="35740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609725" algn="l"/>
                <a:tab pos="3109913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09725" algn="l"/>
                <a:tab pos="3109913" algn="ctr"/>
              </a:tabLst>
            </a:pPr>
            <a:r>
              <a:rPr kumimoji="0" lang="kk-KZ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Бес период ішінде орташа пайыз: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09725" algn="l"/>
                <a:tab pos="3109913" algn="ctr"/>
              </a:tabLst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83568" y="4948016"/>
            <a:ext cx="81369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/>
              <a:t>Бұдан күмәнді талаптар бойынша резерв сомасы:</a:t>
            </a: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83568" y="5661248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/>
              <a:t>Есептік жыл соңында 7440 шотының дебеті бойынша және 1290 шотының кредиті бойынша (күмәнді талаптар резерві) 17,4 мың.теңге сомасына жазба жасалады.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491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63272" cy="864096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>
                <a:solidFill>
                  <a:srgbClr val="C00000"/>
                </a:solidFill>
                <a:latin typeface="+mn-lt"/>
              </a:rPr>
              <a:t>Төлеу мерзімі бойынша шоттарды есептеу </a:t>
            </a:r>
            <a:r>
              <a:rPr lang="kk-KZ" sz="2000" b="1" dirty="0" smtClean="0">
                <a:solidFill>
                  <a:srgbClr val="C00000"/>
                </a:solidFill>
                <a:latin typeface="+mn-lt"/>
              </a:rPr>
              <a:t>әдісі</a:t>
            </a:r>
            <a:r>
              <a:rPr lang="ru-RU" sz="20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+mn-lt"/>
              </a:rPr>
            </a:br>
            <a:endParaRPr lang="ru-RU" sz="2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221736" cy="172819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 smtClean="0">
                <a:solidFill>
                  <a:srgbClr val="FF0000"/>
                </a:solidFill>
              </a:rPr>
              <a:t>Мысалы:</a:t>
            </a:r>
            <a:r>
              <a:rPr lang="kk-KZ" dirty="0" smtClean="0"/>
              <a:t> Хаттау </a:t>
            </a:r>
            <a:r>
              <a:rPr lang="kk-KZ" dirty="0"/>
              <a:t>нәтижесінде төленбеген ДҚ мөлшері 700 мың.теңгені құрайды. Төлеу мерзіміне қарай бұл мөлшерді келесідей бөлуге болады:</a:t>
            </a:r>
            <a:endParaRPr lang="ru-RU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/>
              <a:t>бірінші категория - 200 мың.теңге;</a:t>
            </a:r>
            <a:endParaRPr lang="ru-RU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/>
              <a:t>екінші категория - 170 мың.теңге;</a:t>
            </a:r>
            <a:endParaRPr lang="ru-RU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/>
              <a:t>үшінші категория - 100 мың.теңге; </a:t>
            </a:r>
            <a:endParaRPr lang="ru-RU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/>
              <a:t>төртінші категория - 150 мың.теңге;</a:t>
            </a:r>
            <a:endParaRPr lang="ru-RU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/>
              <a:t>бесінші категория - 80 мың.теңге.</a:t>
            </a:r>
            <a:endParaRPr lang="ru-RU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537621"/>
            <a:ext cx="30961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/>
              <a:t>Кесте 2 - Резерв көлемін анықтау</a:t>
            </a:r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455735"/>
              </p:ext>
            </p:extLst>
          </p:nvPr>
        </p:nvGraphicFramePr>
        <p:xfrm>
          <a:off x="609576" y="2876175"/>
          <a:ext cx="8010513" cy="219519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236535"/>
                <a:gridCol w="1573265"/>
                <a:gridCol w="762601"/>
                <a:gridCol w="762601"/>
                <a:gridCol w="762601"/>
                <a:gridCol w="956455"/>
                <a:gridCol w="95645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ДҚ төлеу мерзімі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Сома, мың. теңге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Күмәнді деп саналатын талаптар, %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Күмәнді талаптар сомасы, мың. теңге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Төлеу мерзімі келмеген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200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28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1 күннен 30 күнге дейінгі төлеу мерзімді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170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27,2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31 күннен 60 күнге дейінгі төлеу мерзімді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61 күннен 90 күнге дейінгі төлеу мерзімді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150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27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40,5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effectLst/>
                        </a:rPr>
                        <a:t>60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90 күннен көп төлеу мерзімді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80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43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50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34,4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solidFill>
                            <a:srgbClr val="002060"/>
                          </a:solidFill>
                          <a:effectLst/>
                        </a:rPr>
                        <a:t>Қорытынды 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700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9725" algn="l"/>
                          <a:tab pos="3110230" algn="ctr"/>
                        </a:tabLst>
                      </a:pP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6" y="5229200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600" dirty="0"/>
              <a:t>Егер төлету шаралары бәрі қолданылса және сәтсіз болса, онда бухгалтерлік есепте саналатын үш жыл өткен соң ұзақ мерзімді ДҚ-ны кәсіпорын жоюы мүмкін. Ол күмәнді талаптар бойынша құрылған резерв, период шығыны немесе несиеге берілген тауар сатылымының шығыны арқасында жойылады және екі жыл ішінде баланстан кейінгі есептерді ескеру керек.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0309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Дебиторлық берешекті басқару жолдары</a:t>
            </a: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755576" y="1484784"/>
          <a:ext cx="7560839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720080"/>
          </a:xfrm>
        </p:spPr>
        <p:txBody>
          <a:bodyPr>
            <a:normAutofit fontScale="90000"/>
          </a:bodyPr>
          <a:lstStyle/>
          <a:p>
            <a:pPr lvl="0" algn="ctr"/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Сауда </a:t>
            </a:r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жеңілдіктері  арқылы дебиторларды ынталандыру</a:t>
            </a:r>
            <a:r>
              <a:rPr lang="ru-RU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147498"/>
              </p:ext>
            </p:extLst>
          </p:nvPr>
        </p:nvGraphicFramePr>
        <p:xfrm>
          <a:off x="971600" y="1196752"/>
          <a:ext cx="7704856" cy="127900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114149"/>
                <a:gridCol w="2282234"/>
                <a:gridCol w="2167922"/>
                <a:gridCol w="2140551"/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200" dirty="0"/>
                        <a:t>Аралық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/>
                        <a:t>12 </a:t>
                      </a:r>
                      <a:r>
                        <a:rPr lang="kk-KZ" sz="1200" dirty="0"/>
                        <a:t>ай ішінде тосатын дебиторлық берешек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200" dirty="0"/>
                        <a:t>5 % жеңілдігімен 50% алдын ала төлем кезінде кіріс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200" dirty="0"/>
                        <a:t>10% жеңілдігімен 100% алдын ала төлем кезінде кіріс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 smtClean="0"/>
                        <a:t>2017 </a:t>
                      </a:r>
                      <a:r>
                        <a:rPr lang="ru-RU" sz="1200" dirty="0"/>
                        <a:t>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/>
                        <a:t>9784</a:t>
                      </a:r>
                      <a:r>
                        <a:rPr lang="en-US" sz="1200"/>
                        <a:t>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/>
                        <a:t>4647400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/>
                        <a:t>8805600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 smtClean="0"/>
                        <a:t>2018</a:t>
                      </a:r>
                      <a:r>
                        <a:rPr lang="kk-KZ" sz="1200" dirty="0" smtClean="0"/>
                        <a:t> </a:t>
                      </a:r>
                      <a:r>
                        <a:rPr lang="ru-RU" sz="1200" dirty="0"/>
                        <a:t>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/>
                        <a:t>11176</a:t>
                      </a:r>
                      <a:r>
                        <a:rPr lang="en-US" sz="1200"/>
                        <a:t>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/>
                        <a:t>5308600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/>
                        <a:t>10058400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 smtClean="0"/>
                        <a:t>2019 </a:t>
                      </a:r>
                      <a:r>
                        <a:rPr lang="ru-RU" sz="1200" dirty="0"/>
                        <a:t>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/>
                        <a:t>11723</a:t>
                      </a:r>
                      <a:r>
                        <a:rPr lang="en-US" sz="1200"/>
                        <a:t>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/>
                        <a:t>5568425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200" dirty="0"/>
                        <a:t>10550700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971600" y="908720"/>
            <a:ext cx="73448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kk-KZ" sz="1400" b="1" i="0" u="none" strike="noStrike" normalizeH="0" baseline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Сатып алушылар мен тапсырыс берушілерге ұсынылған жеңілдіктер нәтижесі</a:t>
            </a:r>
            <a:endParaRPr kumimoji="0" lang="kk-KZ" sz="1800" b="1" i="0" u="none" strike="noStrike" normalizeH="0" baseline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2"/>
          <p:cNvGraphicFramePr/>
          <p:nvPr>
            <p:extLst>
              <p:ext uri="{D42A27DB-BD31-4B8C-83A1-F6EECF244321}">
                <p14:modId xmlns:p14="http://schemas.microsoft.com/office/powerpoint/2010/main" val="3276644067"/>
              </p:ext>
            </p:extLst>
          </p:nvPr>
        </p:nvGraphicFramePr>
        <p:xfrm>
          <a:off x="251520" y="3140968"/>
          <a:ext cx="504056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Объект 3"/>
          <p:cNvGraphicFramePr/>
          <p:nvPr>
            <p:extLst>
              <p:ext uri="{D42A27DB-BD31-4B8C-83A1-F6EECF244321}">
                <p14:modId xmlns:p14="http://schemas.microsoft.com/office/powerpoint/2010/main" val="4241948164"/>
              </p:ext>
            </p:extLst>
          </p:nvPr>
        </p:nvGraphicFramePr>
        <p:xfrm>
          <a:off x="3491880" y="5013176"/>
          <a:ext cx="5326974" cy="1637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1520" y="2708920"/>
            <a:ext cx="51845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5% жеңілдігімен 50 % алдын ала төлем кездегі болатын кіріс</a:t>
            </a:r>
            <a:endParaRPr lang="ru-RU" sz="1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4581128"/>
            <a:ext cx="5436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10% жеңілдігімен 100 % алдын ала төлем кездегі болатын кіріс</a:t>
            </a:r>
            <a:endParaRPr lang="ru-RU" sz="1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kk-KZ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Факторинг </a:t>
            </a:r>
            <a:r>
              <a:rPr lang="kk-KZ" sz="2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– дебиторлық берешекті басқарудың инновациялық құралы</a:t>
            </a:r>
            <a:r>
              <a:rPr lang="ru-RU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3250" name="Group 2"/>
          <p:cNvGrpSpPr>
            <a:grpSpLocks/>
          </p:cNvGrpSpPr>
          <p:nvPr/>
        </p:nvGrpSpPr>
        <p:grpSpPr bwMode="auto">
          <a:xfrm>
            <a:off x="611561" y="1484784"/>
            <a:ext cx="3816423" cy="2376264"/>
            <a:chOff x="1601" y="774"/>
            <a:chExt cx="8100" cy="3060"/>
          </a:xfrm>
        </p:grpSpPr>
        <p:grpSp>
          <p:nvGrpSpPr>
            <p:cNvPr id="53251" name="Group 3"/>
            <p:cNvGrpSpPr>
              <a:grpSpLocks/>
            </p:cNvGrpSpPr>
            <p:nvPr/>
          </p:nvGrpSpPr>
          <p:grpSpPr bwMode="auto">
            <a:xfrm>
              <a:off x="6801" y="1674"/>
              <a:ext cx="2900" cy="900"/>
              <a:chOff x="6801" y="1674"/>
              <a:chExt cx="2900" cy="900"/>
            </a:xfrm>
          </p:grpSpPr>
          <p:sp>
            <p:nvSpPr>
              <p:cNvPr id="53252" name="AutoShape 4"/>
              <p:cNvSpPr>
                <a:spLocks noChangeArrowheads="1"/>
              </p:cNvSpPr>
              <p:nvPr/>
            </p:nvSpPr>
            <p:spPr bwMode="auto">
              <a:xfrm>
                <a:off x="6801" y="1674"/>
                <a:ext cx="2900" cy="90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53" name="Text Box 5"/>
              <p:cNvSpPr txBox="1">
                <a:spLocks noChangeArrowheads="1"/>
              </p:cNvSpPr>
              <p:nvPr/>
            </p:nvSpPr>
            <p:spPr bwMode="auto">
              <a:xfrm>
                <a:off x="6901" y="1854"/>
                <a:ext cx="2700" cy="589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Сатып алушы</a:t>
                </a: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(</a:t>
                </a:r>
                <a:r>
                  <a:rPr kumimoji="0" lang="kk-KZ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борышқ</a:t>
                </a:r>
                <a:r>
                  <a:rPr kumimoji="0" lang="kk-KZ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е</a:t>
                </a:r>
                <a:r>
                  <a:rPr kumimoji="0" lang="kk-KZ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р</a:t>
                </a: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)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254" name="Group 6"/>
            <p:cNvGrpSpPr>
              <a:grpSpLocks/>
            </p:cNvGrpSpPr>
            <p:nvPr/>
          </p:nvGrpSpPr>
          <p:grpSpPr bwMode="auto">
            <a:xfrm>
              <a:off x="1701" y="2934"/>
              <a:ext cx="2600" cy="900"/>
              <a:chOff x="1701" y="2934"/>
              <a:chExt cx="2600" cy="900"/>
            </a:xfrm>
          </p:grpSpPr>
          <p:sp>
            <p:nvSpPr>
              <p:cNvPr id="53255" name="AutoShape 7"/>
              <p:cNvSpPr>
                <a:spLocks noChangeArrowheads="1"/>
              </p:cNvSpPr>
              <p:nvPr/>
            </p:nvSpPr>
            <p:spPr bwMode="auto">
              <a:xfrm>
                <a:off x="1701" y="2934"/>
                <a:ext cx="2600" cy="90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56" name="Text Box 8"/>
              <p:cNvSpPr txBox="1">
                <a:spLocks noChangeArrowheads="1"/>
              </p:cNvSpPr>
              <p:nvPr/>
            </p:nvSpPr>
            <p:spPr bwMode="auto">
              <a:xfrm>
                <a:off x="2212" y="3114"/>
                <a:ext cx="1623" cy="5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Банк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257" name="Group 9"/>
            <p:cNvGrpSpPr>
              <a:grpSpLocks/>
            </p:cNvGrpSpPr>
            <p:nvPr/>
          </p:nvGrpSpPr>
          <p:grpSpPr bwMode="auto">
            <a:xfrm>
              <a:off x="4501" y="954"/>
              <a:ext cx="2200" cy="900"/>
              <a:chOff x="4501" y="954"/>
              <a:chExt cx="2200" cy="900"/>
            </a:xfrm>
          </p:grpSpPr>
          <p:sp>
            <p:nvSpPr>
              <p:cNvPr id="53258" name="Line 10"/>
              <p:cNvSpPr>
                <a:spLocks noChangeShapeType="1"/>
              </p:cNvSpPr>
              <p:nvPr/>
            </p:nvSpPr>
            <p:spPr bwMode="auto">
              <a:xfrm>
                <a:off x="4501" y="1314"/>
                <a:ext cx="2200" cy="54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59" name="Text Box 11"/>
              <p:cNvSpPr txBox="1">
                <a:spLocks noChangeArrowheads="1"/>
              </p:cNvSpPr>
              <p:nvPr/>
            </p:nvSpPr>
            <p:spPr bwMode="auto">
              <a:xfrm>
                <a:off x="5501" y="954"/>
                <a:ext cx="500" cy="5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260" name="Group 12"/>
            <p:cNvGrpSpPr>
              <a:grpSpLocks/>
            </p:cNvGrpSpPr>
            <p:nvPr/>
          </p:nvGrpSpPr>
          <p:grpSpPr bwMode="auto">
            <a:xfrm>
              <a:off x="4401" y="2754"/>
              <a:ext cx="3000" cy="900"/>
              <a:chOff x="4401" y="2754"/>
              <a:chExt cx="3000" cy="900"/>
            </a:xfrm>
          </p:grpSpPr>
          <p:sp>
            <p:nvSpPr>
              <p:cNvPr id="53261" name="Line 13"/>
              <p:cNvSpPr>
                <a:spLocks noChangeShapeType="1"/>
              </p:cNvSpPr>
              <p:nvPr/>
            </p:nvSpPr>
            <p:spPr bwMode="auto">
              <a:xfrm flipH="1">
                <a:off x="4401" y="2754"/>
                <a:ext cx="3000" cy="72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62" name="Text Box 14"/>
              <p:cNvSpPr txBox="1">
                <a:spLocks noChangeArrowheads="1"/>
              </p:cNvSpPr>
              <p:nvPr/>
            </p:nvSpPr>
            <p:spPr bwMode="auto">
              <a:xfrm>
                <a:off x="6201" y="3114"/>
                <a:ext cx="500" cy="5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5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263" name="Group 15"/>
            <p:cNvGrpSpPr>
              <a:grpSpLocks/>
            </p:cNvGrpSpPr>
            <p:nvPr/>
          </p:nvGrpSpPr>
          <p:grpSpPr bwMode="auto">
            <a:xfrm>
              <a:off x="1601" y="774"/>
              <a:ext cx="2700" cy="900"/>
              <a:chOff x="1701" y="954"/>
              <a:chExt cx="2700" cy="900"/>
            </a:xfrm>
          </p:grpSpPr>
          <p:sp>
            <p:nvSpPr>
              <p:cNvPr id="53264" name="AutoShape 16"/>
              <p:cNvSpPr>
                <a:spLocks noChangeArrowheads="1"/>
              </p:cNvSpPr>
              <p:nvPr/>
            </p:nvSpPr>
            <p:spPr bwMode="auto">
              <a:xfrm>
                <a:off x="1701" y="954"/>
                <a:ext cx="2700" cy="90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65" name="Text Box 17"/>
              <p:cNvSpPr txBox="1">
                <a:spLocks noChangeArrowheads="1"/>
              </p:cNvSpPr>
              <p:nvPr/>
            </p:nvSpPr>
            <p:spPr bwMode="auto">
              <a:xfrm>
                <a:off x="1901" y="1047"/>
                <a:ext cx="2400" cy="6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  <a:tabLst/>
                </a:pPr>
                <a:r>
                  <a:rPr kumimoji="0" lang="kk-KZ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Жеткізуші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(клиент)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266" name="Group 18"/>
            <p:cNvGrpSpPr>
              <a:grpSpLocks/>
            </p:cNvGrpSpPr>
            <p:nvPr/>
          </p:nvGrpSpPr>
          <p:grpSpPr bwMode="auto">
            <a:xfrm>
              <a:off x="1801" y="1674"/>
              <a:ext cx="300" cy="1260"/>
              <a:chOff x="1801" y="1674"/>
              <a:chExt cx="300" cy="1260"/>
            </a:xfrm>
          </p:grpSpPr>
          <p:sp>
            <p:nvSpPr>
              <p:cNvPr id="53267" name="Line 19"/>
              <p:cNvSpPr>
                <a:spLocks noChangeShapeType="1"/>
              </p:cNvSpPr>
              <p:nvPr/>
            </p:nvSpPr>
            <p:spPr bwMode="auto">
              <a:xfrm>
                <a:off x="2101" y="1674"/>
                <a:ext cx="0" cy="1260"/>
              </a:xfrm>
              <a:prstGeom prst="line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68" name="Text Box 20"/>
              <p:cNvSpPr txBox="1">
                <a:spLocks noChangeArrowheads="1"/>
              </p:cNvSpPr>
              <p:nvPr/>
            </p:nvSpPr>
            <p:spPr bwMode="auto">
              <a:xfrm>
                <a:off x="1801" y="2034"/>
                <a:ext cx="200" cy="5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269" name="Group 21"/>
            <p:cNvGrpSpPr>
              <a:grpSpLocks/>
            </p:cNvGrpSpPr>
            <p:nvPr/>
          </p:nvGrpSpPr>
          <p:grpSpPr bwMode="auto">
            <a:xfrm>
              <a:off x="2401" y="1674"/>
              <a:ext cx="300" cy="1260"/>
              <a:chOff x="2401" y="1674"/>
              <a:chExt cx="300" cy="1260"/>
            </a:xfrm>
          </p:grpSpPr>
          <p:sp>
            <p:nvSpPr>
              <p:cNvPr id="53270" name="Line 22"/>
              <p:cNvSpPr>
                <a:spLocks noChangeShapeType="1"/>
              </p:cNvSpPr>
              <p:nvPr/>
            </p:nvSpPr>
            <p:spPr bwMode="auto">
              <a:xfrm>
                <a:off x="2701" y="1674"/>
                <a:ext cx="0" cy="126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71" name="Text Box 23"/>
              <p:cNvSpPr txBox="1">
                <a:spLocks noChangeArrowheads="1"/>
              </p:cNvSpPr>
              <p:nvPr/>
            </p:nvSpPr>
            <p:spPr bwMode="auto">
              <a:xfrm>
                <a:off x="2401" y="2034"/>
                <a:ext cx="200" cy="5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272" name="Group 24"/>
            <p:cNvGrpSpPr>
              <a:grpSpLocks/>
            </p:cNvGrpSpPr>
            <p:nvPr/>
          </p:nvGrpSpPr>
          <p:grpSpPr bwMode="auto">
            <a:xfrm>
              <a:off x="2901" y="1674"/>
              <a:ext cx="300" cy="1260"/>
              <a:chOff x="2901" y="1674"/>
              <a:chExt cx="300" cy="1260"/>
            </a:xfrm>
          </p:grpSpPr>
          <p:sp>
            <p:nvSpPr>
              <p:cNvPr id="53273" name="Line 25"/>
              <p:cNvSpPr>
                <a:spLocks noChangeShapeType="1"/>
              </p:cNvSpPr>
              <p:nvPr/>
            </p:nvSpPr>
            <p:spPr bwMode="auto">
              <a:xfrm flipV="1">
                <a:off x="3201" y="1674"/>
                <a:ext cx="0" cy="126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74" name="Text Box 26"/>
              <p:cNvSpPr txBox="1">
                <a:spLocks noChangeArrowheads="1"/>
              </p:cNvSpPr>
              <p:nvPr/>
            </p:nvSpPr>
            <p:spPr bwMode="auto">
              <a:xfrm>
                <a:off x="2901" y="2034"/>
                <a:ext cx="200" cy="5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275" name="Group 27"/>
            <p:cNvGrpSpPr>
              <a:grpSpLocks/>
            </p:cNvGrpSpPr>
            <p:nvPr/>
          </p:nvGrpSpPr>
          <p:grpSpPr bwMode="auto">
            <a:xfrm>
              <a:off x="3401" y="1674"/>
              <a:ext cx="300" cy="1260"/>
              <a:chOff x="3401" y="1674"/>
              <a:chExt cx="300" cy="1260"/>
            </a:xfrm>
          </p:grpSpPr>
          <p:sp>
            <p:nvSpPr>
              <p:cNvPr id="53276" name="Line 28"/>
              <p:cNvSpPr>
                <a:spLocks noChangeShapeType="1"/>
              </p:cNvSpPr>
              <p:nvPr/>
            </p:nvSpPr>
            <p:spPr bwMode="auto">
              <a:xfrm>
                <a:off x="3701" y="1674"/>
                <a:ext cx="0" cy="126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77" name="Text Box 29"/>
              <p:cNvSpPr txBox="1">
                <a:spLocks noChangeArrowheads="1"/>
              </p:cNvSpPr>
              <p:nvPr/>
            </p:nvSpPr>
            <p:spPr bwMode="auto">
              <a:xfrm>
                <a:off x="3401" y="2034"/>
                <a:ext cx="200" cy="5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6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2" name="Прямоугольник 31"/>
          <p:cNvSpPr/>
          <p:nvPr/>
        </p:nvSpPr>
        <p:spPr>
          <a:xfrm>
            <a:off x="2051720" y="1052736"/>
            <a:ext cx="18333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Факторинг сызбасы</a:t>
            </a:r>
            <a:endParaRPr lang="ru-RU" sz="1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" name="Схема 32"/>
          <p:cNvGraphicFramePr/>
          <p:nvPr/>
        </p:nvGraphicFramePr>
        <p:xfrm>
          <a:off x="4716016" y="1556792"/>
          <a:ext cx="424847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5436096" y="1124744"/>
            <a:ext cx="2958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Факторингтің артықшылықтары</a:t>
            </a:r>
            <a:endParaRPr lang="ru-RU" sz="1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4077072"/>
            <a:ext cx="40618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Факторингтің бухгалтерлік есепте бейнеленуі </a:t>
            </a:r>
            <a:endParaRPr lang="ru-RU" sz="1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/>
        </p:nvGraphicFramePr>
        <p:xfrm>
          <a:off x="179513" y="4404360"/>
          <a:ext cx="4320480" cy="231343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136750"/>
                <a:gridCol w="568840"/>
                <a:gridCol w="61489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 dirty="0"/>
                        <a:t>Шаруашылық жүйенің мазмұны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Дебет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/>
                        <a:t>Несие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/>
                        <a:t>Сатылған тауардың берешегі көрсетілген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1210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6010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/>
                        <a:t>Сатылған тауардың ҚҚС сомасы көрсетілген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1210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3130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/>
                        <a:t>Ақшалай талаптың банкке шегінімі көрсетілген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3050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6280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/>
                        <a:t>Банкке шегінілген ақшалай талапты есептен шығару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7470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1210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/>
                        <a:t>Ф</a:t>
                      </a:r>
                      <a:r>
                        <a:rPr lang="ru-RU" sz="1100"/>
                        <a:t>акторинг</a:t>
                      </a:r>
                      <a:r>
                        <a:rPr lang="kk-KZ" sz="1100"/>
                        <a:t> келісімі бойынша ақшалай қаражат банкпен көшірілген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1030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3050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/>
                        <a:t>Банк сыйақысының сомасы көрсетілген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7310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3050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/>
                        <a:t>Банк сыйақысының сомасынан ҚҚС көрсетілген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1420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3050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kk-KZ" sz="1100" dirty="0"/>
                        <a:t>Банк сыйақысының сомасынан ҚҚС</a:t>
                      </a:r>
                      <a:r>
                        <a:rPr lang="ru-RU" sz="1100" dirty="0"/>
                        <a:t>  </a:t>
                      </a:r>
                      <a:r>
                        <a:rPr lang="kk-KZ" sz="1100" dirty="0"/>
                        <a:t>шегеруге алынған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/>
                        <a:t>3130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100" dirty="0"/>
                        <a:t>1420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075240" cy="137160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>
                <a:solidFill>
                  <a:srgbClr val="C00000"/>
                </a:solidFill>
                <a:latin typeface="+mn-lt"/>
              </a:rPr>
              <a:t>Бақылау сұрақтары:</a:t>
            </a:r>
            <a:r>
              <a:rPr lang="ru-RU" sz="20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+mn-lt"/>
              </a:rPr>
            </a:br>
            <a:endParaRPr lang="ru-RU" sz="2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1) Дебиторлық берешектер, оның түрлері. </a:t>
            </a:r>
            <a:endParaRPr lang="ru-RU" dirty="0"/>
          </a:p>
          <a:p>
            <a:r>
              <a:rPr lang="kk-KZ" dirty="0"/>
              <a:t>2) Алынуға тиісті шоттар. </a:t>
            </a:r>
            <a:endParaRPr lang="ru-RU" dirty="0"/>
          </a:p>
          <a:p>
            <a:r>
              <a:rPr lang="kk-KZ" dirty="0"/>
              <a:t>3) Берілген жеңілдіктер есебі. </a:t>
            </a:r>
            <a:endParaRPr lang="ru-RU" dirty="0"/>
          </a:p>
          <a:p>
            <a:r>
              <a:rPr lang="kk-KZ" dirty="0"/>
              <a:t>4) Сатылған тауарлардың қайтарылуының, сатудан жеңілдіктердің және баға жеңілдіктерінің есебі. </a:t>
            </a:r>
            <a:endParaRPr lang="ru-RU" dirty="0"/>
          </a:p>
          <a:p>
            <a:r>
              <a:rPr lang="kk-KZ" dirty="0"/>
              <a:t>5) Күмәнді қарыздарды бағалау.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2284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35297"/>
            <a:ext cx="8352928" cy="1152128"/>
          </a:xfrm>
        </p:spPr>
        <p:txBody>
          <a:bodyPr>
            <a:prstTxWarp prst="textStop">
              <a:avLst/>
            </a:prstTxWarp>
          </a:bodyPr>
          <a:lstStyle/>
          <a:p>
            <a:pPr algn="ctr">
              <a:buNone/>
            </a:pPr>
            <a:r>
              <a:rPr lang="kk-KZ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НАЗАРЛАРЫНЫЗҒА  РАХМЕТ</a:t>
            </a:r>
            <a:r>
              <a:rPr lang="ru-RU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</TotalTime>
  <Words>1086</Words>
  <Application>Microsoft Office PowerPoint</Application>
  <PresentationFormat>Экран (4:3)</PresentationFormat>
  <Paragraphs>266</Paragraphs>
  <Slides>12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Главная</vt:lpstr>
      <vt:lpstr>Equation.3</vt:lpstr>
      <vt:lpstr>7  Дәріс тақырыбы: Дебиторлық берешек есебі</vt:lpstr>
      <vt:lpstr>Дебиторлық берешектің жіктелуі және түрлері</vt:lpstr>
      <vt:lpstr>Дебиторлық берешек есебін реттейтін ҚЕХС-ы  </vt:lpstr>
      <vt:lpstr>Дебиторлық  берешектің жинақтау есебі</vt:lpstr>
      <vt:lpstr>Күмәнді қарыздар бойынша резерв құру есебі</vt:lpstr>
      <vt:lpstr>несиеге толық қолдануынан пайыз әдісі</vt:lpstr>
      <vt:lpstr>Төлеу мерзімі бойынша шоттарды есептеу әдісі </vt:lpstr>
      <vt:lpstr>Дебиторлық берешекті басқару жолдары</vt:lpstr>
      <vt:lpstr>Сауда жеңілдіктері  арқылы дебиторларды ынталандыру </vt:lpstr>
      <vt:lpstr>Факторинг – дебиторлық берешекті басқарудың инновациялық құралы </vt:lpstr>
      <vt:lpstr>Бақылау сұрақтары: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Дебиторлық берешек есебінің жағдайы мен жетілдіру жолдары («Жасмин» ЖШС үлгісінде)</dc:title>
  <dc:creator>Гульжан</dc:creator>
  <cp:lastModifiedBy>ninja997@mail.ru</cp:lastModifiedBy>
  <cp:revision>68</cp:revision>
  <dcterms:created xsi:type="dcterms:W3CDTF">2015-05-14T12:12:38Z</dcterms:created>
  <dcterms:modified xsi:type="dcterms:W3CDTF">2020-03-14T16:41:05Z</dcterms:modified>
</cp:coreProperties>
</file>